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7" r:id="rId5"/>
    <p:sldId id="1049" r:id="rId6"/>
    <p:sldId id="1046" r:id="rId7"/>
    <p:sldId id="1047" r:id="rId8"/>
    <p:sldId id="1048" r:id="rId9"/>
    <p:sldId id="1029" r:id="rId10"/>
    <p:sldId id="1030" r:id="rId11"/>
    <p:sldId id="1031" r:id="rId12"/>
    <p:sldId id="1032" r:id="rId13"/>
    <p:sldId id="1033" r:id="rId14"/>
    <p:sldId id="1034" r:id="rId15"/>
    <p:sldId id="1035" r:id="rId16"/>
    <p:sldId id="1036" r:id="rId17"/>
    <p:sldId id="1012" r:id="rId18"/>
    <p:sldId id="1013" r:id="rId19"/>
    <p:sldId id="1014" r:id="rId20"/>
    <p:sldId id="1015" r:id="rId21"/>
    <p:sldId id="1040" r:id="rId22"/>
    <p:sldId id="1021" r:id="rId23"/>
    <p:sldId id="1024" r:id="rId2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E79866CE-CC11-4AFA-BE34-FFB082B9F153}">
          <p14:sldIdLst>
            <p14:sldId id="257"/>
            <p14:sldId id="1049"/>
            <p14:sldId id="1046"/>
            <p14:sldId id="1047"/>
            <p14:sldId id="1048"/>
          </p14:sldIdLst>
        </p14:section>
        <p14:section name="Curve Fitting" id="{EE50F154-831B-2644-85B1-9C3B204A0794}">
          <p14:sldIdLst>
            <p14:sldId id="1029"/>
            <p14:sldId id="1030"/>
            <p14:sldId id="1031"/>
            <p14:sldId id="1032"/>
            <p14:sldId id="1033"/>
            <p14:sldId id="1034"/>
            <p14:sldId id="1035"/>
            <p14:sldId id="1036"/>
          </p14:sldIdLst>
        </p14:section>
        <p14:section name="Deep dive into Bayes' Rule (only when we have time)" id="{FC08607A-D7BB-E64E-94EB-8153EF6C6A9F}">
          <p14:sldIdLst>
            <p14:sldId id="1012"/>
            <p14:sldId id="1013"/>
            <p14:sldId id="1014"/>
            <p14:sldId id="1015"/>
            <p14:sldId id="1040"/>
          </p14:sldIdLst>
        </p14:section>
        <p14:section name="Results" id="{97EE631E-08BA-4E64-8642-652746139CC5}">
          <p14:sldIdLst>
            <p14:sldId id="1021"/>
            <p14:sldId id="102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D050"/>
    <a:srgbClr val="FF9300"/>
    <a:srgbClr val="BA56FF"/>
    <a:srgbClr val="967172"/>
    <a:srgbClr val="FFC4C4"/>
    <a:srgbClr val="E0FFFD"/>
    <a:srgbClr val="CAE9FE"/>
    <a:srgbClr val="BBEDFD"/>
    <a:srgbClr val="B0D5FF"/>
    <a:srgbClr val="8DC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326" autoAdjust="0"/>
    <p:restoredTop sz="74507" autoAdjust="0"/>
  </p:normalViewPr>
  <p:slideViewPr>
    <p:cSldViewPr snapToGrid="0">
      <p:cViewPr varScale="1">
        <p:scale>
          <a:sx n="120" d="100"/>
          <a:sy n="120" d="100"/>
        </p:scale>
        <p:origin x="744" y="17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b="1">
                <a:solidFill>
                  <a:srgbClr val="003E74"/>
                </a:solidFill>
              </a:rPr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B0EE2D-335A-3546-9D75-E17F32E16FE9}" type="datetime3">
              <a:rPr lang="en-GB" smtClean="0">
                <a:solidFill>
                  <a:srgbClr val="003E74"/>
                </a:solidFill>
              </a:rPr>
              <a:t>15 August, 2024</a:t>
            </a:fld>
            <a:endParaRPr lang="en-US">
              <a:solidFill>
                <a:srgbClr val="003E7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949037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1">
                <a:solidFill>
                  <a:srgbClr val="003E74"/>
                </a:solidFill>
              </a:defRPr>
            </a:lvl1pPr>
          </a:lstStyle>
          <a:p>
            <a:r>
              <a:rPr lang="en-US"/>
              <a:t>Name of presentation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003E74"/>
                </a:solidFill>
              </a:defRPr>
            </a:lvl1pPr>
          </a:lstStyle>
          <a:p>
            <a:fld id="{8D35C32B-10D1-1447-A35B-280119DE9D12}" type="datetime3">
              <a:rPr lang="en-GB" smtClean="0"/>
              <a:pPr/>
              <a:t>15 August, 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65648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GB" b="0" i="0" u="none" strike="noStrike" dirty="0">
              <a:solidFill>
                <a:srgbClr val="B8BFC6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August,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784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0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5C32B-10D1-1447-A35B-280119DE9D12}" type="datetime3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 August,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9240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40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5C32B-10D1-1447-A35B-280119DE9D12}" type="datetime3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 August,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863238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5C32B-10D1-1447-A35B-280119DE9D12}" type="datetime3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 August,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4631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August,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5962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August,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264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GB" b="0" i="0" u="none" strike="noStrike" dirty="0">
              <a:solidFill>
                <a:srgbClr val="B8BFC6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August,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7820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GB" sz="2800" b="0" i="0" u="none" strike="noStrike" dirty="0">
              <a:solidFill>
                <a:srgbClr val="B8BFC6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5C32B-10D1-1447-A35B-280119DE9D12}" type="datetime3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 August,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75396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br>
              <a:rPr lang="en-GB" dirty="0"/>
            </a:br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August,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609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5C32B-10D1-1447-A35B-280119DE9D12}" type="datetime3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 August,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78136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August,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8521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D35C32B-10D1-1447-A35B-280119DE9D12}" type="datetime3">
              <a:rPr lang="en-GB" smtClean="0"/>
              <a:pPr/>
              <a:t>15 August, 2024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0845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GB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5C32B-10D1-1447-A35B-280119DE9D12}" type="datetime3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 August,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1721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GB" sz="40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5C32B-10D1-1447-A35B-280119DE9D12}" type="datetime3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 August,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37388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GB" sz="28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5C32B-10D1-1447-A35B-280119DE9D12}" type="datetime3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 August,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18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GB" sz="28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5C32B-10D1-1447-A35B-280119DE9D12}" type="datetime3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 August,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2220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pPr algn="l"/>
            <a:endParaRPr lang="en-GB" sz="28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Name of presentation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35C32B-10D1-1447-A35B-280119DE9D12}" type="datetime3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srgbClr val="003E7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 August, 2024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3E7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552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2957124"/>
            <a:ext cx="6400800" cy="453385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0578"/>
            <a:ext cx="8229600" cy="2229189"/>
          </a:xfrm>
        </p:spPr>
        <p:txBody>
          <a:bodyPr/>
          <a:lstStyle>
            <a:lvl1pPr algn="l"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3955186"/>
            <a:ext cx="6400800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57200" y="159326"/>
            <a:ext cx="8229601" cy="3906983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  <p:sp>
        <p:nvSpPr>
          <p:cNvPr id="12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57200" y="4159418"/>
            <a:ext cx="3951287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557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ultiple images/media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147600" y="145472"/>
            <a:ext cx="4235305" cy="3934691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  <p:sp>
        <p:nvSpPr>
          <p:cNvPr id="6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147600" y="4181669"/>
            <a:ext cx="4235305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7" name="Picture Placeholder 8"/>
          <p:cNvSpPr>
            <a:spLocks noGrp="1"/>
          </p:cNvSpPr>
          <p:nvPr>
            <p:ph type="pic" sz="quarter" idx="15"/>
          </p:nvPr>
        </p:nvSpPr>
        <p:spPr>
          <a:xfrm>
            <a:off x="4572000" y="145474"/>
            <a:ext cx="4398819" cy="2597726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6"/>
          </p:nvPr>
        </p:nvSpPr>
        <p:spPr>
          <a:xfrm>
            <a:off x="4572000" y="2816213"/>
            <a:ext cx="4398819" cy="1793361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3418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725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(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3082581"/>
            <a:ext cx="3711608" cy="718386"/>
          </a:xfrm>
        </p:spPr>
        <p:txBody>
          <a:bodyPr/>
          <a:lstStyle>
            <a:lvl1pPr marL="0" indent="0" algn="l">
              <a:buNone/>
              <a:defRPr sz="2400">
                <a:solidFill>
                  <a:srgbClr val="000000"/>
                </a:solidFill>
                <a:latin typeface="Arial"/>
                <a:cs typeface="Arial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Title 12"/>
          <p:cNvSpPr>
            <a:spLocks noGrp="1"/>
          </p:cNvSpPr>
          <p:nvPr>
            <p:ph type="title"/>
          </p:nvPr>
        </p:nvSpPr>
        <p:spPr>
          <a:xfrm>
            <a:off x="457200" y="206477"/>
            <a:ext cx="3711608" cy="2568011"/>
          </a:xfrm>
        </p:spPr>
        <p:txBody>
          <a:bodyPr/>
          <a:lstStyle>
            <a:lvl1pPr>
              <a:defRPr sz="4000" b="0">
                <a:solidFill>
                  <a:srgbClr val="003E74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5" name="Text Placeholder 9"/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4118513"/>
            <a:ext cx="3601176" cy="254858"/>
          </a:xfrm>
        </p:spPr>
        <p:txBody>
          <a:bodyPr/>
          <a:lstStyle>
            <a:lvl1pPr marL="0" indent="0" algn="l">
              <a:buNone/>
              <a:defRPr sz="1200" baseline="0">
                <a:solidFill>
                  <a:srgbClr val="002548"/>
                </a:solidFill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en-GB"/>
              <a:t>Click to edit author name</a:t>
            </a:r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756151" y="206477"/>
            <a:ext cx="3930650" cy="4166894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30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4" y="738262"/>
            <a:ext cx="8884428" cy="3839637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 sz="1200"/>
            </a:lvl3pPr>
            <a:lvl4pPr>
              <a:buClr>
                <a:srgbClr val="002548"/>
              </a:buClr>
              <a:defRPr sz="1200"/>
            </a:lvl4pPr>
            <a:lvl5pPr>
              <a:buClr>
                <a:srgbClr val="002548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4984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8D33A-EDAC-5174-2C1E-429A488ABA4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47483" y="706583"/>
            <a:ext cx="4410000" cy="4294908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0A1ADED-2C4F-BD9A-37B5-DCE4562F917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21912" y="706582"/>
            <a:ext cx="4410000" cy="4294908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51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147483" y="1087581"/>
            <a:ext cx="4410000" cy="391391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621912" y="1087580"/>
            <a:ext cx="4410000" cy="391391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23C00C-9874-996E-DB71-29CF24D8AB5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637" y="671513"/>
            <a:ext cx="4410000" cy="381000"/>
          </a:xfrm>
        </p:spPr>
        <p:txBody>
          <a:bodyPr/>
          <a:lstStyle>
            <a:lvl1pPr marL="0" indent="0" algn="ctr">
              <a:buNone/>
              <a:defRPr u="sng"/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C4A93E82-BE6B-C57D-515E-991D89E1DF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621912" y="671513"/>
            <a:ext cx="4410000" cy="381000"/>
          </a:xfrm>
        </p:spPr>
        <p:txBody>
          <a:bodyPr/>
          <a:lstStyle>
            <a:lvl1pPr marL="0" indent="0" algn="ctr">
              <a:buNone/>
              <a:defRPr u="sng"/>
            </a:lvl1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1775FB5A-617B-7F12-FDE3-58D738AD65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674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one column) 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7484" y="738262"/>
            <a:ext cx="8884428" cy="3839637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 sz="1200"/>
            </a:lvl3pPr>
            <a:lvl4pPr>
              <a:buClr>
                <a:srgbClr val="002548"/>
              </a:buClr>
              <a:defRPr sz="1200"/>
            </a:lvl4pPr>
            <a:lvl5pPr>
              <a:buClr>
                <a:srgbClr val="002548"/>
              </a:buClr>
              <a:defRPr sz="1200">
                <a:latin typeface="+mn-lt"/>
              </a:defRPr>
            </a:lvl5pPr>
            <a:lvl6pPr marL="2286000" indent="0">
              <a:buNone/>
              <a:defRPr sz="1400" baseline="0">
                <a:latin typeface="+mn-lt"/>
              </a:defRPr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6899037" y="206063"/>
            <a:ext cx="2132875" cy="435757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85053" y="641821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15692599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) w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1"/>
          </p:nvPr>
        </p:nvSpPr>
        <p:spPr>
          <a:xfrm>
            <a:off x="147484" y="737999"/>
            <a:ext cx="4262400" cy="384120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idx="12"/>
          </p:nvPr>
        </p:nvSpPr>
        <p:spPr>
          <a:xfrm>
            <a:off x="4607396" y="738000"/>
            <a:ext cx="4424515" cy="3841200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385376EE-F9CE-4CBB-9462-A107D23CEA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899037" y="206063"/>
            <a:ext cx="2132875" cy="435757"/>
          </a:xfrm>
        </p:spPr>
        <p:txBody>
          <a:bodyPr/>
          <a:lstStyle>
            <a:lvl1pPr marL="0" indent="0" algn="r">
              <a:buNone/>
              <a:defRPr sz="1000" b="1">
                <a:solidFill>
                  <a:srgbClr val="003E74"/>
                </a:solidFill>
              </a:defRPr>
            </a:lvl1pPr>
            <a:lvl2pPr marL="457200" indent="0">
              <a:buNone/>
              <a:defRPr sz="1200">
                <a:solidFill>
                  <a:srgbClr val="003E74"/>
                </a:solidFill>
              </a:defRPr>
            </a:lvl2pPr>
            <a:lvl3pPr marL="914400" indent="0">
              <a:buNone/>
              <a:defRPr sz="1200">
                <a:solidFill>
                  <a:srgbClr val="003E74"/>
                </a:solidFill>
              </a:defRPr>
            </a:lvl3pPr>
            <a:lvl4pPr marL="1371600" indent="0">
              <a:buNone/>
              <a:defRPr sz="1200">
                <a:solidFill>
                  <a:srgbClr val="003E74"/>
                </a:solidFill>
              </a:defRPr>
            </a:lvl4pPr>
            <a:lvl5pPr marL="1828800" indent="0">
              <a:buNone/>
              <a:defRPr sz="1200">
                <a:solidFill>
                  <a:srgbClr val="003E74"/>
                </a:solidFill>
              </a:defRPr>
            </a:lvl5pPr>
          </a:lstStyle>
          <a:p>
            <a:pPr lvl="0"/>
            <a:r>
              <a:rPr lang="en-GB"/>
              <a:t>Click to edit presentation title</a:t>
            </a:r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67838B2-CA42-4156-891B-1372A11A17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585053" y="641821"/>
            <a:ext cx="1446859" cy="192881"/>
          </a:xfrm>
        </p:spPr>
        <p:txBody>
          <a:bodyPr/>
          <a:lstStyle>
            <a:lvl1pPr marL="0" indent="0" algn="r">
              <a:buNone/>
              <a:defRPr sz="1000">
                <a:solidFill>
                  <a:srgbClr val="003E74"/>
                </a:solidFill>
              </a:defRPr>
            </a:lvl1pPr>
          </a:lstStyle>
          <a:p>
            <a:pPr lvl="0"/>
            <a:r>
              <a:rPr lang="en-US"/>
              <a:t>Click to add the date</a:t>
            </a:r>
          </a:p>
        </p:txBody>
      </p:sp>
    </p:spTree>
    <p:extLst>
      <p:ext uri="{BB962C8B-B14F-4D97-AF65-F5344CB8AC3E}">
        <p14:creationId xmlns:p14="http://schemas.microsoft.com/office/powerpoint/2010/main" val="26227529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with quot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147484" y="738000"/>
            <a:ext cx="4260593" cy="365293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735922" y="738000"/>
            <a:ext cx="4295989" cy="2988497"/>
          </a:xfrm>
        </p:spPr>
        <p:txBody>
          <a:bodyPr/>
          <a:lstStyle>
            <a:lvl1pPr marL="0" indent="0">
              <a:buClr>
                <a:srgbClr val="0085CA"/>
              </a:buClr>
              <a:buNone/>
              <a:defRPr sz="2800" b="0" i="1" baseline="0">
                <a:solidFill>
                  <a:srgbClr val="003E74"/>
                </a:solidFill>
              </a:defRPr>
            </a:lvl1pPr>
            <a:lvl2pPr>
              <a:buClr>
                <a:srgbClr val="0085CA"/>
              </a:buClr>
              <a:defRPr/>
            </a:lvl2pPr>
            <a:lvl3pPr>
              <a:buClr>
                <a:srgbClr val="0085CA"/>
              </a:buClr>
              <a:defRPr/>
            </a:lvl3pPr>
            <a:lvl4pPr>
              <a:buClr>
                <a:srgbClr val="0085CA"/>
              </a:buClr>
              <a:defRPr/>
            </a:lvl4pPr>
            <a:lvl5pPr>
              <a:buClr>
                <a:srgbClr val="0085CA"/>
              </a:buClr>
              <a:defRPr/>
            </a:lvl5pPr>
          </a:lstStyle>
          <a:p>
            <a:pPr lvl="0"/>
            <a:r>
              <a:rPr lang="en-GB"/>
              <a:t>“Click to add a quote”</a:t>
            </a:r>
            <a:endParaRPr lang="en-US"/>
          </a:p>
        </p:txBody>
      </p:sp>
      <p:sp>
        <p:nvSpPr>
          <p:cNvPr id="8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890251"/>
            <a:ext cx="4296398" cy="483120"/>
          </a:xfrm>
        </p:spPr>
        <p:txBody>
          <a:bodyPr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 sz="1200" baseline="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85CA"/>
              </a:buClr>
              <a:buSzTx/>
              <a:buFont typeface="Arial"/>
              <a:buNone/>
              <a:tabLst/>
              <a:defRPr/>
            </a:pPr>
            <a:r>
              <a:rPr lang="en-GB"/>
              <a:t>Click to add quote attribution</a:t>
            </a:r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B2CBFF9-7FBB-4ADE-87A4-7AE7F81E7A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95634"/>
            <a:ext cx="8884428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0242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(two columns with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147484" y="738000"/>
            <a:ext cx="4260593" cy="365293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  <a:lvl2pPr>
              <a:buClr>
                <a:srgbClr val="002548"/>
              </a:buClr>
              <a:defRPr/>
            </a:lvl2pPr>
            <a:lvl3pPr>
              <a:buClr>
                <a:srgbClr val="002548"/>
              </a:buClr>
              <a:defRPr/>
            </a:lvl3pPr>
            <a:lvl4pPr>
              <a:buClr>
                <a:srgbClr val="002548"/>
              </a:buClr>
              <a:defRPr/>
            </a:lvl4pPr>
            <a:lvl5pPr>
              <a:buClr>
                <a:srgbClr val="002548"/>
              </a:buCl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3"/>
          </p:nvPr>
        </p:nvSpPr>
        <p:spPr>
          <a:xfrm>
            <a:off x="4735514" y="738000"/>
            <a:ext cx="4296398" cy="2998545"/>
          </a:xfrm>
        </p:spPr>
        <p:txBody>
          <a:bodyPr/>
          <a:lstStyle>
            <a:lvl1pPr>
              <a:buClr>
                <a:srgbClr val="002548"/>
              </a:buClr>
              <a:defRPr/>
            </a:lvl1pPr>
          </a:lstStyle>
          <a:p>
            <a:endParaRPr lang="en-US"/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4" hasCustomPrompt="1"/>
          </p:nvPr>
        </p:nvSpPr>
        <p:spPr>
          <a:xfrm>
            <a:off x="4735514" y="3942710"/>
            <a:ext cx="4296398" cy="427906"/>
          </a:xfrm>
        </p:spPr>
        <p:txBody>
          <a:bodyPr/>
          <a:lstStyle>
            <a:lvl1pPr marL="0" indent="0">
              <a:buNone/>
              <a:defRPr sz="1000">
                <a:solidFill>
                  <a:srgbClr val="002548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add caption</a:t>
            </a:r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4C886E3-F87B-4D43-9C8F-4C1A6BC84E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95634"/>
            <a:ext cx="8884428" cy="380667"/>
          </a:xfrm>
        </p:spPr>
        <p:txBody>
          <a:bodyPr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59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D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484" y="738000"/>
            <a:ext cx="8884428" cy="3841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7484" y="195634"/>
            <a:ext cx="8884428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5372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6" r:id="rId2"/>
    <p:sldLayoutId id="2147483661" r:id="rId3"/>
    <p:sldLayoutId id="2147483662" r:id="rId4"/>
    <p:sldLayoutId id="2147483677" r:id="rId5"/>
    <p:sldLayoutId id="2147483650" r:id="rId6"/>
    <p:sldLayoutId id="2147483652" r:id="rId7"/>
    <p:sldLayoutId id="2147483660" r:id="rId8"/>
    <p:sldLayoutId id="2147483657" r:id="rId9"/>
    <p:sldLayoutId id="2147483658" r:id="rId10"/>
    <p:sldLayoutId id="2147483659" r:id="rId11"/>
    <p:sldLayoutId id="2147483655" r:id="rId12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400" b="1" kern="1200">
          <a:solidFill>
            <a:srgbClr val="003E74"/>
          </a:solidFill>
          <a:latin typeface="Arial"/>
          <a:ea typeface="+mj-ea"/>
          <a:cs typeface="Arial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8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•"/>
        <a:defRPr sz="1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–"/>
        <a:defRPr sz="1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Clr>
          <a:srgbClr val="002548"/>
        </a:buClr>
        <a:buFont typeface="Arial"/>
        <a:buChar char="»"/>
        <a:defRPr sz="1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18" Type="http://schemas.openxmlformats.org/officeDocument/2006/relationships/image" Target="../media/image12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0.png"/><Relationship Id="rId5" Type="http://schemas.openxmlformats.org/officeDocument/2006/relationships/image" Target="../media/image4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19" Type="http://schemas.openxmlformats.org/officeDocument/2006/relationships/image" Target="../media/image17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0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3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1.png"/><Relationship Id="rId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microsoft.com/office/2007/relationships/hdphoto" Target="../media/hdphoto2.wdp"/><Relationship Id="rId5" Type="http://schemas.openxmlformats.org/officeDocument/2006/relationships/image" Target="../media/image33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0.png"/><Relationship Id="rId13" Type="http://schemas.openxmlformats.org/officeDocument/2006/relationships/image" Target="../media/image810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21" Type="http://schemas.openxmlformats.org/officeDocument/2006/relationships/image" Target="../media/image89.png"/><Relationship Id="rId7" Type="http://schemas.openxmlformats.org/officeDocument/2006/relationships/image" Target="../media/image750.png"/><Relationship Id="rId12" Type="http://schemas.openxmlformats.org/officeDocument/2006/relationships/image" Target="../media/image80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4.png"/><Relationship Id="rId20" Type="http://schemas.openxmlformats.org/officeDocument/2006/relationships/image" Target="../media/image88.png"/><Relationship Id="rId29" Type="http://schemas.openxmlformats.org/officeDocument/2006/relationships/image" Target="../media/image8.sv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0.png"/><Relationship Id="rId11" Type="http://schemas.openxmlformats.org/officeDocument/2006/relationships/image" Target="../media/image790.png"/><Relationship Id="rId24" Type="http://schemas.openxmlformats.org/officeDocument/2006/relationships/image" Target="../media/image92.png"/><Relationship Id="rId5" Type="http://schemas.openxmlformats.org/officeDocument/2006/relationships/image" Target="../media/image730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7.png"/><Relationship Id="rId10" Type="http://schemas.openxmlformats.org/officeDocument/2006/relationships/image" Target="../media/image780.png"/><Relationship Id="rId19" Type="http://schemas.openxmlformats.org/officeDocument/2006/relationships/image" Target="../media/image87.png"/><Relationship Id="rId9" Type="http://schemas.openxmlformats.org/officeDocument/2006/relationships/image" Target="../media/image770.png"/><Relationship Id="rId14" Type="http://schemas.openxmlformats.org/officeDocument/2006/relationships/image" Target="../media/image820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18" Type="http://schemas.openxmlformats.org/officeDocument/2006/relationships/image" Target="../media/image12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0.png"/><Relationship Id="rId5" Type="http://schemas.openxmlformats.org/officeDocument/2006/relationships/image" Target="../media/image4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19" Type="http://schemas.openxmlformats.org/officeDocument/2006/relationships/image" Target="../media/image13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18" Type="http://schemas.openxmlformats.org/officeDocument/2006/relationships/image" Target="../media/image12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0.png"/><Relationship Id="rId5" Type="http://schemas.openxmlformats.org/officeDocument/2006/relationships/image" Target="../media/image4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19" Type="http://schemas.openxmlformats.org/officeDocument/2006/relationships/image" Target="../media/image14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18" Type="http://schemas.openxmlformats.org/officeDocument/2006/relationships/image" Target="../media/image12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0.png"/><Relationship Id="rId5" Type="http://schemas.openxmlformats.org/officeDocument/2006/relationships/image" Target="../media/image4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19" Type="http://schemas.openxmlformats.org/officeDocument/2006/relationships/image" Target="../media/image15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0.png"/><Relationship Id="rId13" Type="http://schemas.openxmlformats.org/officeDocument/2006/relationships/image" Target="../media/image480.png"/><Relationship Id="rId18" Type="http://schemas.openxmlformats.org/officeDocument/2006/relationships/image" Target="../media/image12.png"/><Relationship Id="rId3" Type="http://schemas.openxmlformats.org/officeDocument/2006/relationships/image" Target="../media/image380.png"/><Relationship Id="rId7" Type="http://schemas.openxmlformats.org/officeDocument/2006/relationships/image" Target="../media/image420.png"/><Relationship Id="rId12" Type="http://schemas.openxmlformats.org/officeDocument/2006/relationships/image" Target="../media/image470.png"/><Relationship Id="rId17" Type="http://schemas.openxmlformats.org/officeDocument/2006/relationships/image" Target="../media/image5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5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11" Type="http://schemas.openxmlformats.org/officeDocument/2006/relationships/image" Target="../media/image460.png"/><Relationship Id="rId5" Type="http://schemas.openxmlformats.org/officeDocument/2006/relationships/image" Target="../media/image40.png"/><Relationship Id="rId15" Type="http://schemas.openxmlformats.org/officeDocument/2006/relationships/image" Target="../media/image500.png"/><Relationship Id="rId10" Type="http://schemas.openxmlformats.org/officeDocument/2006/relationships/image" Target="../media/image450.png"/><Relationship Id="rId19" Type="http://schemas.openxmlformats.org/officeDocument/2006/relationships/image" Target="../media/image16.png"/><Relationship Id="rId4" Type="http://schemas.openxmlformats.org/officeDocument/2006/relationships/image" Target="../media/image390.png"/><Relationship Id="rId9" Type="http://schemas.openxmlformats.org/officeDocument/2006/relationships/image" Target="../media/image440.png"/><Relationship Id="rId14" Type="http://schemas.openxmlformats.org/officeDocument/2006/relationships/image" Target="../media/image4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E1257B4-C716-41FD-8C2A-84D1E1C67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255"/>
            <a:ext cx="8229600" cy="1952895"/>
          </a:xfrm>
          <a:noFill/>
        </p:spPr>
        <p:txBody>
          <a:bodyPr/>
          <a:lstStyle/>
          <a:p>
            <a:r>
              <a:rPr lang="en-GB" dirty="0"/>
              <a:t>Bayesian Sparse Identification of Nonlinear Dynamics</a:t>
            </a:r>
            <a:br>
              <a:rPr lang="en-GB" dirty="0"/>
            </a:br>
            <a:r>
              <a:rPr lang="en-GB" dirty="0"/>
              <a:t>(Bayesian-SINDy)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335BCC-ECF7-4E50-9FAC-27C268D31DD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3700097"/>
            <a:ext cx="4419600" cy="1047763"/>
          </a:xfrm>
        </p:spPr>
        <p:txBody>
          <a:bodyPr/>
          <a:lstStyle/>
          <a:p>
            <a:r>
              <a:rPr lang="en-US" sz="2400" u="sng" dirty="0"/>
              <a:t>Lloyd Fung</a:t>
            </a:r>
            <a:br>
              <a:rPr lang="en-US" sz="2400" u="sng" dirty="0"/>
            </a:br>
            <a:r>
              <a:rPr lang="en-US" sz="1800" dirty="0"/>
              <a:t>Research Fellow,</a:t>
            </a:r>
            <a:r>
              <a:rPr lang="en-US" sz="1800" i="1" dirty="0"/>
              <a:t> Cambridge</a:t>
            </a:r>
          </a:p>
          <a:p>
            <a:r>
              <a:rPr lang="en-US" sz="1800" dirty="0"/>
              <a:t>Research Associate, </a:t>
            </a:r>
            <a:r>
              <a:rPr lang="en-US" sz="1800" i="1" dirty="0"/>
              <a:t>Alan Turing Institute</a:t>
            </a:r>
            <a:br>
              <a:rPr lang="en-US" sz="1800" i="1" dirty="0"/>
            </a:br>
            <a:endParaRPr lang="en-GB" sz="1800" i="1" dirty="0"/>
          </a:p>
        </p:txBody>
      </p:sp>
      <p:pic>
        <p:nvPicPr>
          <p:cNvPr id="14" name="Picture 13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000126C2-61BF-B2C7-5939-9C111EC27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50" y="2806325"/>
            <a:ext cx="1131671" cy="1350820"/>
          </a:xfrm>
          <a:prstGeom prst="rect">
            <a:avLst/>
          </a:prstGeom>
        </p:spPr>
      </p:pic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CB2FFB4-8BE9-1260-B3C7-11035A7FCC35}"/>
              </a:ext>
            </a:extLst>
          </p:cNvPr>
          <p:cNvSpPr txBox="1">
            <a:spLocks/>
          </p:cNvSpPr>
          <p:nvPr/>
        </p:nvSpPr>
        <p:spPr>
          <a:xfrm>
            <a:off x="4913849" y="4157144"/>
            <a:ext cx="1131671" cy="581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 baseline="0">
                <a:solidFill>
                  <a:srgbClr val="002548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u="sng"/>
              <a:t>L. Fung</a:t>
            </a:r>
          </a:p>
          <a:p>
            <a:pPr algn="ctr"/>
            <a:r>
              <a:rPr lang="en-US" sz="1600" i="1"/>
              <a:t>Cambridge</a:t>
            </a:r>
            <a:endParaRPr lang="en-GB" i="1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04B4C33-503E-A503-534B-B5BF44D53853}"/>
              </a:ext>
            </a:extLst>
          </p:cNvPr>
          <p:cNvSpPr txBox="1">
            <a:spLocks/>
          </p:cNvSpPr>
          <p:nvPr/>
        </p:nvSpPr>
        <p:spPr>
          <a:xfrm>
            <a:off x="7644391" y="4163868"/>
            <a:ext cx="1131671" cy="581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 baseline="0">
                <a:solidFill>
                  <a:srgbClr val="002548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u="sng"/>
              <a:t>M. Juniper</a:t>
            </a:r>
          </a:p>
          <a:p>
            <a:pPr algn="ctr"/>
            <a:r>
              <a:rPr lang="en-US" sz="1600" i="1"/>
              <a:t>Cambridge</a:t>
            </a:r>
            <a:endParaRPr lang="en-GB" i="1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0029502-4B42-4613-17ED-E3829504CB99}"/>
              </a:ext>
            </a:extLst>
          </p:cNvPr>
          <p:cNvSpPr txBox="1">
            <a:spLocks/>
          </p:cNvSpPr>
          <p:nvPr/>
        </p:nvSpPr>
        <p:spPr>
          <a:xfrm>
            <a:off x="6178598" y="4157144"/>
            <a:ext cx="1131671" cy="581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 baseline="0">
                <a:solidFill>
                  <a:srgbClr val="002548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u="sng"/>
              <a:t>U. </a:t>
            </a:r>
            <a:r>
              <a:rPr lang="en-US" sz="1600" u="sng" err="1"/>
              <a:t>Fasel</a:t>
            </a:r>
            <a:endParaRPr lang="en-US" sz="1600" u="sng"/>
          </a:p>
          <a:p>
            <a:pPr algn="ctr"/>
            <a:r>
              <a:rPr lang="en-US" sz="1600" i="1"/>
              <a:t>Imperial</a:t>
            </a:r>
            <a:endParaRPr lang="en-GB" i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CD8ED0-6318-8714-EECB-DBBF10A18321}"/>
              </a:ext>
            </a:extLst>
          </p:cNvPr>
          <p:cNvSpPr txBox="1"/>
          <p:nvPr/>
        </p:nvSpPr>
        <p:spPr>
          <a:xfrm>
            <a:off x="4203224" y="4835723"/>
            <a:ext cx="4940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This work is supported by Peterhouse Research Fellowship.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D1FA19E0-87B7-CD58-F2D9-F2AB49805F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7200" y="2204357"/>
            <a:ext cx="3711608" cy="919321"/>
          </a:xfrm>
        </p:spPr>
        <p:txBody>
          <a:bodyPr/>
          <a:lstStyle/>
          <a:p>
            <a:r>
              <a:rPr lang="en-GB" dirty="0" err="1"/>
              <a:t>NFFDy</a:t>
            </a:r>
            <a:r>
              <a:rPr lang="en-GB" dirty="0"/>
              <a:t> SP2</a:t>
            </a:r>
          </a:p>
          <a:p>
            <a:r>
              <a:rPr lang="en-GB" dirty="0"/>
              <a:t>Leeds</a:t>
            </a:r>
          </a:p>
          <a:p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CDFCC8D-ED01-2277-D15C-4C00C5686F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400" y="2806325"/>
            <a:ext cx="1138066" cy="13508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FC05880-1F07-369A-8AA9-B465F73BCF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43801" y="2812953"/>
            <a:ext cx="1350915" cy="13509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DF2AB63-60CE-68FC-3F3A-D32A9391D478}"/>
              </a:ext>
            </a:extLst>
          </p:cNvPr>
          <p:cNvSpPr txBox="1"/>
          <p:nvPr/>
        </p:nvSpPr>
        <p:spPr>
          <a:xfrm>
            <a:off x="5276539" y="2319964"/>
            <a:ext cx="2033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u="sng" dirty="0" err="1"/>
              <a:t>arXiv</a:t>
            </a:r>
            <a:r>
              <a:rPr lang="en-GB" u="sng" dirty="0"/>
              <a:t> preprint @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3823303-1457-FC03-1AE4-D17B3490B2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0270" y="984231"/>
            <a:ext cx="1726064" cy="1726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48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5367-5C53-E527-C391-4AE16CB1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04894"/>
            <a:ext cx="8884428" cy="380667"/>
          </a:xfrm>
        </p:spPr>
        <p:txBody>
          <a:bodyPr/>
          <a:lstStyle/>
          <a:p>
            <a:r>
              <a:rPr lang="en-GB" dirty="0" err="1"/>
              <a:t>SINDy</a:t>
            </a:r>
            <a:r>
              <a:rPr lang="en-GB" dirty="0"/>
              <a:t>  = Sparse Regression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00D91E2-1472-4C1C-6865-E7555CD887B2}"/>
              </a:ext>
            </a:extLst>
          </p:cNvPr>
          <p:cNvGrpSpPr/>
          <p:nvPr/>
        </p:nvGrpSpPr>
        <p:grpSpPr>
          <a:xfrm>
            <a:off x="4969448" y="2863137"/>
            <a:ext cx="241275" cy="2175469"/>
            <a:chOff x="4887107" y="2235517"/>
            <a:chExt cx="282104" cy="254360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CEE6A18-0911-6838-FFB7-F5DF902D6695}"/>
                </a:ext>
              </a:extLst>
            </p:cNvPr>
            <p:cNvCxnSpPr>
              <a:cxnSpLocks/>
            </p:cNvCxnSpPr>
            <p:nvPr/>
          </p:nvCxnSpPr>
          <p:spPr>
            <a:xfrm>
              <a:off x="5024996" y="2321156"/>
              <a:ext cx="0" cy="2090320"/>
            </a:xfrm>
            <a:prstGeom prst="line">
              <a:avLst/>
            </a:prstGeom>
            <a:ln w="76200" cap="rnd">
              <a:solidFill>
                <a:srgbClr val="FF2C0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4DDD5D8-73CD-7FDB-515E-31BE5C249589}"/>
                    </a:ext>
                  </a:extLst>
                </p:cNvPr>
                <p:cNvSpPr txBox="1"/>
                <p:nvPr/>
              </p:nvSpPr>
              <p:spPr>
                <a:xfrm>
                  <a:off x="4919055" y="4491234"/>
                  <a:ext cx="202195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4DDD5D8-73CD-7FDB-515E-31BE5C249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055" y="4491234"/>
                  <a:ext cx="202195" cy="287887"/>
                </a:xfrm>
                <a:prstGeom prst="rect">
                  <a:avLst/>
                </a:prstGeom>
                <a:blipFill>
                  <a:blip r:embed="rId3"/>
                  <a:stretch>
                    <a:fillRect l="-14286" r="-60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31B237B0-0AD7-03CF-1F71-D490CFF6859F}"/>
                </a:ext>
              </a:extLst>
            </p:cNvPr>
            <p:cNvSpPr/>
            <p:nvPr/>
          </p:nvSpPr>
          <p:spPr>
            <a:xfrm>
              <a:off x="4887107" y="2235517"/>
              <a:ext cx="45719" cy="2255717"/>
            </a:xfrm>
            <a:prstGeom prst="lef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ight Bracket 87">
              <a:extLst>
                <a:ext uri="{FF2B5EF4-FFF2-40B4-BE49-F238E27FC236}">
                  <a16:creationId xmlns:a16="http://schemas.microsoft.com/office/drawing/2014/main" id="{05E4FC7C-7EF1-2AFC-838B-761C3E7D1F27}"/>
                </a:ext>
              </a:extLst>
            </p:cNvPr>
            <p:cNvSpPr/>
            <p:nvPr/>
          </p:nvSpPr>
          <p:spPr>
            <a:xfrm>
              <a:off x="5123492" y="2235517"/>
              <a:ext cx="45719" cy="2255717"/>
            </a:xfrm>
            <a:prstGeom prst="righ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B3E084-ED36-F4F7-B3C1-BE0C7504F2F3}"/>
                  </a:ext>
                </a:extLst>
              </p:cNvPr>
              <p:cNvSpPr txBox="1"/>
              <p:nvPr/>
            </p:nvSpPr>
            <p:spPr>
              <a:xfrm>
                <a:off x="5344252" y="3643095"/>
                <a:ext cx="3558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B3E084-ED36-F4F7-B3C1-BE0C7504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252" y="3643095"/>
                <a:ext cx="35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0F6115A-DB74-5D76-9049-5D0196AB0EC1}"/>
              </a:ext>
            </a:extLst>
          </p:cNvPr>
          <p:cNvCxnSpPr>
            <a:cxnSpLocks/>
          </p:cNvCxnSpPr>
          <p:nvPr/>
        </p:nvCxnSpPr>
        <p:spPr>
          <a:xfrm>
            <a:off x="6198090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4E03B8F-32C6-1C9F-DEBE-118DE365A9A2}"/>
                  </a:ext>
                </a:extLst>
              </p:cNvPr>
              <p:cNvSpPr txBox="1"/>
              <p:nvPr/>
            </p:nvSpPr>
            <p:spPr>
              <a:xfrm>
                <a:off x="5849747" y="4784395"/>
                <a:ext cx="1715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4E03B8F-32C6-1C9F-DEBE-118DE365A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47" y="4784395"/>
                <a:ext cx="171521" cy="246221"/>
              </a:xfrm>
              <a:prstGeom prst="rect">
                <a:avLst/>
              </a:prstGeom>
              <a:blipFill>
                <a:blip r:embed="rId5"/>
                <a:stretch>
                  <a:fillRect l="-25000" r="-21429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588C411-4FB3-55DA-239D-DA803F4EA442}"/>
                  </a:ext>
                </a:extLst>
              </p:cNvPr>
              <p:cNvSpPr txBox="1"/>
              <p:nvPr/>
            </p:nvSpPr>
            <p:spPr>
              <a:xfrm>
                <a:off x="6105393" y="4784395"/>
                <a:ext cx="1763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588C411-4FB3-55DA-239D-DA803F4EA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393" y="4784395"/>
                <a:ext cx="176330" cy="246221"/>
              </a:xfrm>
              <a:prstGeom prst="rect">
                <a:avLst/>
              </a:prstGeom>
              <a:blipFill>
                <a:blip r:embed="rId6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Left Bracket 94">
            <a:extLst>
              <a:ext uri="{FF2B5EF4-FFF2-40B4-BE49-F238E27FC236}">
                <a16:creationId xmlns:a16="http://schemas.microsoft.com/office/drawing/2014/main" id="{C2E76C82-6686-0B7D-649C-4110FFEB792D}"/>
              </a:ext>
            </a:extLst>
          </p:cNvPr>
          <p:cNvSpPr/>
          <p:nvPr/>
        </p:nvSpPr>
        <p:spPr>
          <a:xfrm>
            <a:off x="5821290" y="2865653"/>
            <a:ext cx="39102" cy="1929249"/>
          </a:xfrm>
          <a:prstGeom prst="leftBracket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ight Bracket 95">
                <a:extLst>
                  <a:ext uri="{FF2B5EF4-FFF2-40B4-BE49-F238E27FC236}">
                    <a16:creationId xmlns:a16="http://schemas.microsoft.com/office/drawing/2014/main" id="{0D6C3503-2A41-6558-B3F6-CF69B7B5F2B3}"/>
                  </a:ext>
                </a:extLst>
              </p:cNvPr>
              <p:cNvSpPr/>
              <p:nvPr/>
            </p:nvSpPr>
            <p:spPr>
              <a:xfrm>
                <a:off x="8272847" y="2865653"/>
                <a:ext cx="39102" cy="1929249"/>
              </a:xfrm>
              <a:prstGeom prst="righ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Right Bracket 95">
                <a:extLst>
                  <a:ext uri="{FF2B5EF4-FFF2-40B4-BE49-F238E27FC236}">
                    <a16:creationId xmlns:a16="http://schemas.microsoft.com/office/drawing/2014/main" id="{0D6C3503-2A41-6558-B3F6-CF69B7B5F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847" y="2865653"/>
                <a:ext cx="39102" cy="1929249"/>
              </a:xfrm>
              <a:prstGeom prst="rightBracket">
                <a:avLst/>
              </a:prstGeom>
              <a:blipFill>
                <a:blip r:embed="rId7"/>
                <a:stretch>
                  <a:fillRect l="-66667"/>
                </a:stretch>
              </a:blipFill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6C323E5-9E99-7354-5246-7D2EE49927E9}"/>
              </a:ext>
            </a:extLst>
          </p:cNvPr>
          <p:cNvCxnSpPr>
            <a:cxnSpLocks/>
          </p:cNvCxnSpPr>
          <p:nvPr/>
        </p:nvCxnSpPr>
        <p:spPr>
          <a:xfrm>
            <a:off x="5940155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A4965AC-EB2C-27FE-4482-E2FF1DE52127}"/>
                  </a:ext>
                </a:extLst>
              </p:cNvPr>
              <p:cNvSpPr txBox="1"/>
              <p:nvPr/>
            </p:nvSpPr>
            <p:spPr>
              <a:xfrm>
                <a:off x="8061546" y="3709931"/>
                <a:ext cx="2244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A4965AC-EB2C-27FE-4482-E2FF1DE52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546" y="3709931"/>
                <a:ext cx="224420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D0BE635A-F378-B205-6A75-A819DE89936F}"/>
              </a:ext>
            </a:extLst>
          </p:cNvPr>
          <p:cNvSpPr/>
          <p:nvPr/>
        </p:nvSpPr>
        <p:spPr>
          <a:xfrm>
            <a:off x="8418237" y="2880999"/>
            <a:ext cx="59705" cy="1315027"/>
          </a:xfrm>
          <a:prstGeom prst="leftBracket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D6FBE3E-177F-2725-32F3-1F32B42A3EF7}"/>
                  </a:ext>
                </a:extLst>
              </p:cNvPr>
              <p:cNvSpPr/>
              <p:nvPr/>
            </p:nvSpPr>
            <p:spPr>
              <a:xfrm>
                <a:off x="8642088" y="2880999"/>
                <a:ext cx="39102" cy="1315027"/>
              </a:xfrm>
              <a:prstGeom prst="righ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D6FBE3E-177F-2725-32F3-1F32B42A3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088" y="2880999"/>
                <a:ext cx="39102" cy="1315027"/>
              </a:xfrm>
              <a:prstGeom prst="rightBracket">
                <a:avLst/>
              </a:prstGeom>
              <a:blipFill>
                <a:blip r:embed="rId9"/>
                <a:stretch>
                  <a:fillRect l="-75000"/>
                </a:stretch>
              </a:blipFill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25F09E7-DCE0-5FC9-033C-802CBDDFBBE3}"/>
              </a:ext>
            </a:extLst>
          </p:cNvPr>
          <p:cNvCxnSpPr>
            <a:cxnSpLocks/>
          </p:cNvCxnSpPr>
          <p:nvPr/>
        </p:nvCxnSpPr>
        <p:spPr>
          <a:xfrm>
            <a:off x="8556926" y="2957681"/>
            <a:ext cx="0" cy="1148789"/>
          </a:xfrm>
          <a:prstGeom prst="line">
            <a:avLst/>
          </a:prstGeom>
          <a:ln w="76200" cap="rnd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504676D-B706-BFCC-5DE0-8C2A93A16932}"/>
                  </a:ext>
                </a:extLst>
              </p:cNvPr>
              <p:cNvSpPr txBox="1"/>
              <p:nvPr/>
            </p:nvSpPr>
            <p:spPr>
              <a:xfrm>
                <a:off x="8451853" y="4187122"/>
                <a:ext cx="1651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𝜉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504676D-B706-BFCC-5DE0-8C2A93A1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53" y="4187122"/>
                <a:ext cx="165109" cy="246221"/>
              </a:xfrm>
              <a:prstGeom prst="rect">
                <a:avLst/>
              </a:prstGeom>
              <a:blipFill>
                <a:blip r:embed="rId10"/>
                <a:stretch>
                  <a:fillRect l="-35714" r="-32143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4434B5-2BC0-A7E9-808E-D3F3EBB7E283}"/>
              </a:ext>
            </a:extLst>
          </p:cNvPr>
          <p:cNvCxnSpPr>
            <a:cxnSpLocks/>
          </p:cNvCxnSpPr>
          <p:nvPr/>
        </p:nvCxnSpPr>
        <p:spPr>
          <a:xfrm>
            <a:off x="8557008" y="3395254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EB003B-7919-DE92-0CCB-D78CC3011671}"/>
              </a:ext>
            </a:extLst>
          </p:cNvPr>
          <p:cNvCxnSpPr>
            <a:cxnSpLocks/>
          </p:cNvCxnSpPr>
          <p:nvPr/>
        </p:nvCxnSpPr>
        <p:spPr>
          <a:xfrm>
            <a:off x="8557008" y="3646220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8B75133-237A-8CC0-9BD7-8A4236D2DD01}"/>
              </a:ext>
            </a:extLst>
          </p:cNvPr>
          <p:cNvCxnSpPr>
            <a:cxnSpLocks/>
          </p:cNvCxnSpPr>
          <p:nvPr/>
        </p:nvCxnSpPr>
        <p:spPr>
          <a:xfrm>
            <a:off x="6456025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F7E30D9-BE7E-57E0-F277-4EE3CC9651BF}"/>
                  </a:ext>
                </a:extLst>
              </p:cNvPr>
              <p:cNvSpPr txBox="1"/>
              <p:nvPr/>
            </p:nvSpPr>
            <p:spPr>
              <a:xfrm>
                <a:off x="6315535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F7E30D9-BE7E-57E0-F277-4EE3CC96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535" y="4784395"/>
                <a:ext cx="273023" cy="246221"/>
              </a:xfrm>
              <a:prstGeom prst="rect">
                <a:avLst/>
              </a:prstGeom>
              <a:blipFill>
                <a:blip r:embed="rId11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9FEDC6-80A4-ABAE-3F80-1A66DD626E13}"/>
              </a:ext>
            </a:extLst>
          </p:cNvPr>
          <p:cNvCxnSpPr>
            <a:cxnSpLocks/>
          </p:cNvCxnSpPr>
          <p:nvPr/>
        </p:nvCxnSpPr>
        <p:spPr>
          <a:xfrm>
            <a:off x="671396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EE859-40F2-80F1-B861-B659324D17C9}"/>
                  </a:ext>
                </a:extLst>
              </p:cNvPr>
              <p:cNvSpPr txBox="1"/>
              <p:nvPr/>
            </p:nvSpPr>
            <p:spPr>
              <a:xfrm>
                <a:off x="6579321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EE859-40F2-80F1-B861-B659324D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321" y="4784395"/>
                <a:ext cx="273023" cy="246221"/>
              </a:xfrm>
              <a:prstGeom prst="rect">
                <a:avLst/>
              </a:prstGeom>
              <a:blipFill>
                <a:blip r:embed="rId12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175EEE-9346-11E9-5ED3-1964984F21A1}"/>
              </a:ext>
            </a:extLst>
          </p:cNvPr>
          <p:cNvCxnSpPr>
            <a:cxnSpLocks/>
          </p:cNvCxnSpPr>
          <p:nvPr/>
        </p:nvCxnSpPr>
        <p:spPr>
          <a:xfrm>
            <a:off x="6971895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EDD361-7FF2-DE12-AE64-D7DD1D86364F}"/>
                  </a:ext>
                </a:extLst>
              </p:cNvPr>
              <p:cNvSpPr txBox="1"/>
              <p:nvPr/>
            </p:nvSpPr>
            <p:spPr>
              <a:xfrm>
                <a:off x="6839049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EDD361-7FF2-DE12-AE64-D7DD1D863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049" y="4784395"/>
                <a:ext cx="273023" cy="246221"/>
              </a:xfrm>
              <a:prstGeom prst="rect">
                <a:avLst/>
              </a:prstGeom>
              <a:blipFill>
                <a:blip r:embed="rId13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3B4BEF-05E6-FFA9-8B5B-82A8E7F99D32}"/>
              </a:ext>
            </a:extLst>
          </p:cNvPr>
          <p:cNvCxnSpPr>
            <a:cxnSpLocks/>
          </p:cNvCxnSpPr>
          <p:nvPr/>
        </p:nvCxnSpPr>
        <p:spPr>
          <a:xfrm>
            <a:off x="722983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454F06-F9C2-3BD8-A24E-2C0EA7DBB9C7}"/>
                  </a:ext>
                </a:extLst>
              </p:cNvPr>
              <p:cNvSpPr txBox="1"/>
              <p:nvPr/>
            </p:nvSpPr>
            <p:spPr>
              <a:xfrm>
                <a:off x="7090671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454F06-F9C2-3BD8-A24E-2C0EA7DB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71" y="4782984"/>
                <a:ext cx="273023" cy="249043"/>
              </a:xfrm>
              <a:prstGeom prst="rect">
                <a:avLst/>
              </a:prstGeom>
              <a:blipFill>
                <a:blip r:embed="rId14"/>
                <a:stretch>
                  <a:fillRect l="-6667" r="-6667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1E090-2922-247A-362B-A801EB1F6D7B}"/>
              </a:ext>
            </a:extLst>
          </p:cNvPr>
          <p:cNvCxnSpPr>
            <a:cxnSpLocks/>
          </p:cNvCxnSpPr>
          <p:nvPr/>
        </p:nvCxnSpPr>
        <p:spPr>
          <a:xfrm>
            <a:off x="7487765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92C55-ED3C-7DBC-A3E5-084325DCD891}"/>
              </a:ext>
            </a:extLst>
          </p:cNvPr>
          <p:cNvCxnSpPr>
            <a:cxnSpLocks/>
          </p:cNvCxnSpPr>
          <p:nvPr/>
        </p:nvCxnSpPr>
        <p:spPr>
          <a:xfrm>
            <a:off x="7745700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C7104C-1B75-8D1E-2544-FBBE1D22443F}"/>
              </a:ext>
            </a:extLst>
          </p:cNvPr>
          <p:cNvCxnSpPr>
            <a:cxnSpLocks/>
          </p:cNvCxnSpPr>
          <p:nvPr/>
        </p:nvCxnSpPr>
        <p:spPr>
          <a:xfrm>
            <a:off x="8003637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24F45-D7EB-A243-B7CD-93AEB92C6A2C}"/>
                  </a:ext>
                </a:extLst>
              </p:cNvPr>
              <p:cNvSpPr txBox="1"/>
              <p:nvPr/>
            </p:nvSpPr>
            <p:spPr>
              <a:xfrm>
                <a:off x="7350034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24F45-D7EB-A243-B7CD-93AEB92C6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034" y="4782984"/>
                <a:ext cx="273023" cy="249043"/>
              </a:xfrm>
              <a:prstGeom prst="rect">
                <a:avLst/>
              </a:prstGeom>
              <a:blipFill>
                <a:blip r:embed="rId15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C786F-FC5B-D0E0-2EB9-65641818BA02}"/>
                  </a:ext>
                </a:extLst>
              </p:cNvPr>
              <p:cNvSpPr txBox="1"/>
              <p:nvPr/>
            </p:nvSpPr>
            <p:spPr>
              <a:xfrm>
                <a:off x="7609460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C786F-FC5B-D0E0-2EB9-65641818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60" y="4782984"/>
                <a:ext cx="273023" cy="249043"/>
              </a:xfrm>
              <a:prstGeom prst="rect">
                <a:avLst/>
              </a:prstGeom>
              <a:blipFill>
                <a:blip r:embed="rId16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F2362-B3E1-FDE9-57B6-FA4028EEDA56}"/>
                  </a:ext>
                </a:extLst>
              </p:cNvPr>
              <p:cNvSpPr txBox="1"/>
              <p:nvPr/>
            </p:nvSpPr>
            <p:spPr>
              <a:xfrm>
                <a:off x="7868886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F2362-B3E1-FDE9-57B6-FA4028EED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886" y="4782984"/>
                <a:ext cx="273023" cy="249043"/>
              </a:xfrm>
              <a:prstGeom prst="rect">
                <a:avLst/>
              </a:prstGeom>
              <a:blipFill>
                <a:blip r:embed="rId17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513EE6CD-4942-5BB1-5B38-121378A5C6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727" y="1255780"/>
            <a:ext cx="4286284" cy="3214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290F42-DACF-D59B-EE9D-14C075D955B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108864" y="111473"/>
            <a:ext cx="3486960" cy="26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493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5367-5C53-E527-C391-4AE16CB1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04894"/>
            <a:ext cx="8884428" cy="380667"/>
          </a:xfrm>
        </p:spPr>
        <p:txBody>
          <a:bodyPr/>
          <a:lstStyle/>
          <a:p>
            <a:r>
              <a:rPr lang="en-GB" dirty="0"/>
              <a:t>Uncertainty in the data?</a:t>
            </a:r>
          </a:p>
        </p:txBody>
      </p:sp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513EE6CD-4942-5BB1-5B38-121378A5C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029" y="1234840"/>
            <a:ext cx="4286284" cy="3214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290F42-DACF-D59B-EE9D-14C075D955B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72000" y="1234840"/>
            <a:ext cx="4287600" cy="3215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6FCE7C-ED3D-8270-CAFE-D66A6D7732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84400" y="1233853"/>
            <a:ext cx="4286284" cy="3214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F9061-61BE-1FA1-80C1-026D858A562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589698" y="1233853"/>
            <a:ext cx="4287600" cy="32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295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5367-5C53-E527-C391-4AE16CB1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04894"/>
            <a:ext cx="8884428" cy="380667"/>
          </a:xfrm>
        </p:spPr>
        <p:txBody>
          <a:bodyPr/>
          <a:lstStyle/>
          <a:p>
            <a:r>
              <a:rPr lang="en-GB" dirty="0"/>
              <a:t>Uncertainty in the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FCE7C-ED3D-8270-CAFE-D66A6D77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4400" y="1233853"/>
            <a:ext cx="4286284" cy="3214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F9061-61BE-1FA1-80C1-026D858A56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9698" y="1233853"/>
            <a:ext cx="4287600" cy="32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13836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5367-5C53-E527-C391-4AE16CB1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04894"/>
            <a:ext cx="8884428" cy="380667"/>
          </a:xfrm>
        </p:spPr>
        <p:txBody>
          <a:bodyPr/>
          <a:lstStyle/>
          <a:p>
            <a:r>
              <a:rPr lang="en-GB" dirty="0"/>
              <a:t>Uncertainty in the data?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6FCE7C-ED3D-8270-CAFE-D66A6D77323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84400" y="1233853"/>
            <a:ext cx="4286284" cy="32147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14F9061-61BE-1FA1-80C1-026D858A562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589698" y="1233853"/>
            <a:ext cx="4287600" cy="321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877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B96A9C-145E-B20A-EEED-24921B1D6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Bayes’ Theorem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859859-3968-E0B7-6190-FA4CCC4C62A0}"/>
                  </a:ext>
                </a:extLst>
              </p:cNvPr>
              <p:cNvSpPr txBox="1"/>
              <p:nvPr/>
            </p:nvSpPr>
            <p:spPr>
              <a:xfrm>
                <a:off x="1631394" y="1181335"/>
                <a:ext cx="6050567" cy="10430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e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2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GB" sz="3200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32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GB" sz="3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32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GB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32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320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9859859-3968-E0B7-6190-FA4CCC4C6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1394" y="1181335"/>
                <a:ext cx="6050567" cy="104304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2D0E718-EAD3-76BB-3103-979B7CC21A7D}"/>
              </a:ext>
            </a:extLst>
          </p:cNvPr>
          <p:cNvSpPr txBox="1"/>
          <p:nvPr/>
        </p:nvSpPr>
        <p:spPr>
          <a:xfrm>
            <a:off x="2111188" y="1938627"/>
            <a:ext cx="1181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tx2"/>
                </a:solidFill>
              </a:rPr>
              <a:t>posterior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A28017-7131-E2C2-F6D4-4D3D2BD6B67E}"/>
              </a:ext>
            </a:extLst>
          </p:cNvPr>
          <p:cNvSpPr txBox="1"/>
          <p:nvPr/>
        </p:nvSpPr>
        <p:spPr>
          <a:xfrm>
            <a:off x="5107641" y="2224377"/>
            <a:ext cx="12121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tx2"/>
                </a:solidFill>
              </a:rPr>
              <a:t>evidence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B32AF6-EE8D-D78B-D11F-4AD4AED94D92}"/>
              </a:ext>
            </a:extLst>
          </p:cNvPr>
          <p:cNvSpPr txBox="1"/>
          <p:nvPr/>
        </p:nvSpPr>
        <p:spPr>
          <a:xfrm>
            <a:off x="6450105" y="82856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tx2"/>
                </a:solidFill>
              </a:rPr>
              <a:t>prior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6171F-4BFD-6A34-7BE3-3C651562448F}"/>
              </a:ext>
            </a:extLst>
          </p:cNvPr>
          <p:cNvSpPr txBox="1"/>
          <p:nvPr/>
        </p:nvSpPr>
        <p:spPr>
          <a:xfrm>
            <a:off x="4406589" y="825831"/>
            <a:ext cx="12570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>
                <a:solidFill>
                  <a:schemeClr val="tx2"/>
                </a:solidFill>
              </a:rPr>
              <a:t>likelihood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FB36EA-2183-43C6-0F65-0379FEC13C3B}"/>
              </a:ext>
            </a:extLst>
          </p:cNvPr>
          <p:cNvSpPr txBox="1">
            <a:spLocks/>
          </p:cNvSpPr>
          <p:nvPr/>
        </p:nvSpPr>
        <p:spPr>
          <a:xfrm>
            <a:off x="129785" y="2935386"/>
            <a:ext cx="8884428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/>
              <a:t>Model selection under Bayes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A25F9F-214D-3F9B-4179-ECE595A244CB}"/>
                  </a:ext>
                </a:extLst>
              </p:cNvPr>
              <p:cNvSpPr txBox="1"/>
              <p:nvPr/>
            </p:nvSpPr>
            <p:spPr>
              <a:xfrm>
                <a:off x="-138516" y="4548666"/>
                <a:ext cx="459889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|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𝐷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r>
                        <a:rPr lang="en-GB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ℋ</m:t>
                          </m:r>
                        </m:e>
                        <m:sub>
                          <m: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240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FA25F9F-214D-3F9B-4179-ECE595A244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516" y="4548666"/>
                <a:ext cx="4598894" cy="461665"/>
              </a:xfrm>
              <a:prstGeom prst="rect">
                <a:avLst/>
              </a:prstGeom>
              <a:blipFill>
                <a:blip r:embed="rId4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05FAC1-4C37-E9D5-BF48-0B2112517C5C}"/>
                  </a:ext>
                </a:extLst>
              </p:cNvPr>
              <p:cNvSpPr txBox="1"/>
              <p:nvPr/>
            </p:nvSpPr>
            <p:spPr>
              <a:xfrm>
                <a:off x="-279458" y="3394131"/>
                <a:ext cx="4598894" cy="7877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8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28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05FAC1-4C37-E9D5-BF48-0B2112517C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79458" y="3394131"/>
                <a:ext cx="4598894" cy="7877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54A68AE7-1987-8725-6129-7CCFEF964DFF}"/>
              </a:ext>
            </a:extLst>
          </p:cNvPr>
          <p:cNvSpPr txBox="1"/>
          <p:nvPr/>
        </p:nvSpPr>
        <p:spPr>
          <a:xfrm>
            <a:off x="129785" y="4179334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where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A7A90A5-C4D6-EBC6-5A10-30EC4E6827C2}"/>
              </a:ext>
            </a:extLst>
          </p:cNvPr>
          <p:cNvGrpSpPr/>
          <p:nvPr/>
        </p:nvGrpSpPr>
        <p:grpSpPr>
          <a:xfrm>
            <a:off x="5302700" y="3049951"/>
            <a:ext cx="3729212" cy="1954221"/>
            <a:chOff x="5293481" y="2817159"/>
            <a:chExt cx="3729212" cy="1954221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C28C690-18D7-0177-2FCF-D9EEFCA71A7E}"/>
                </a:ext>
              </a:extLst>
            </p:cNvPr>
            <p:cNvSpPr/>
            <p:nvPr/>
          </p:nvSpPr>
          <p:spPr>
            <a:xfrm>
              <a:off x="5311588" y="2817159"/>
              <a:ext cx="3702625" cy="195422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E65F974-B05B-5C72-4A3E-24CDB7DDCC3A}"/>
                    </a:ext>
                  </a:extLst>
                </p:cNvPr>
                <p:cNvSpPr txBox="1"/>
                <p:nvPr/>
              </p:nvSpPr>
              <p:spPr>
                <a:xfrm>
                  <a:off x="5311587" y="2870911"/>
                  <a:ext cx="2097325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={</m:t>
                        </m:r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2800" b="0" i="1" smtClean="0">
                            <a:latin typeface="Cambria Math" panose="02040503050406030204" pitchFamily="18" charset="0"/>
                          </a:rPr>
                          <m:t>}</m:t>
                        </m:r>
                      </m:oMath>
                    </m:oMathPara>
                  </a14:m>
                  <a:endParaRPr lang="en-GB" sz="280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3E65F974-B05B-5C72-4A3E-24CDB7DDCC3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11587" y="2870911"/>
                  <a:ext cx="2097325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EA9FA72-8E02-F21F-2FB8-90B16ED67D01}"/>
                    </a:ext>
                  </a:extLst>
                </p:cNvPr>
                <p:cNvSpPr txBox="1"/>
                <p:nvPr/>
              </p:nvSpPr>
              <p:spPr>
                <a:xfrm>
                  <a:off x="5293481" y="3463693"/>
                  <a:ext cx="74241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ℋ</m:t>
                            </m:r>
                          </m:e>
                          <m:sub>
                            <m:r>
                              <a:rPr lang="en-GB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GB" sz="280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5EA9FA72-8E02-F21F-2FB8-90B16ED67D0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93481" y="3463693"/>
                  <a:ext cx="742414" cy="52322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BA0119-DDBF-F871-358D-54827670D226}"/>
                    </a:ext>
                  </a:extLst>
                </p:cNvPr>
                <p:cNvSpPr txBox="1"/>
                <p:nvPr/>
              </p:nvSpPr>
              <p:spPr>
                <a:xfrm>
                  <a:off x="5392917" y="4134553"/>
                  <a:ext cx="550824" cy="5232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2800" b="1" i="1" smtClean="0">
                            <a:latin typeface="Cambria Math" panose="02040503050406030204" pitchFamily="18" charset="0"/>
                          </a:rPr>
                          <m:t>𝝃</m:t>
                        </m:r>
                      </m:oMath>
                    </m:oMathPara>
                  </a14:m>
                  <a:endParaRPr lang="en-GB" sz="280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D9BA0119-DDBF-F871-358D-54827670D2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92917" y="4134553"/>
                  <a:ext cx="550824" cy="523220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D49D9F-5870-D6FC-EA41-0005E6D7C4E8}"/>
                </a:ext>
              </a:extLst>
            </p:cNvPr>
            <p:cNvSpPr txBox="1"/>
            <p:nvPr/>
          </p:nvSpPr>
          <p:spPr>
            <a:xfrm>
              <a:off x="7533641" y="2954982"/>
              <a:ext cx="72648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solidFill>
                    <a:schemeClr val="tx2"/>
                  </a:solidFill>
                </a:rPr>
                <a:t>Data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F6B4486-508F-B5D7-3D07-717C614BC1C5}"/>
                </a:ext>
              </a:extLst>
            </p:cNvPr>
            <p:cNvSpPr txBox="1"/>
            <p:nvPr/>
          </p:nvSpPr>
          <p:spPr>
            <a:xfrm>
              <a:off x="5959034" y="3541771"/>
              <a:ext cx="30636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solidFill>
                    <a:schemeClr val="tx2"/>
                  </a:solidFill>
                </a:rPr>
                <a:t>Hypothesis (model basis)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F19843-3141-DC90-76F6-2522FED50848}"/>
                </a:ext>
              </a:extLst>
            </p:cNvPr>
            <p:cNvSpPr txBox="1"/>
            <p:nvPr/>
          </p:nvSpPr>
          <p:spPr>
            <a:xfrm>
              <a:off x="5989558" y="4196108"/>
              <a:ext cx="2249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000">
                  <a:solidFill>
                    <a:schemeClr val="tx2"/>
                  </a:solidFill>
                </a:rPr>
                <a:t>Fitting parameters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7263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E5FB90CF-87D3-C9DF-8ED2-5954A3F900A0}"/>
              </a:ext>
            </a:extLst>
          </p:cNvPr>
          <p:cNvSpPr/>
          <p:nvPr/>
        </p:nvSpPr>
        <p:spPr>
          <a:xfrm>
            <a:off x="6251238" y="117419"/>
            <a:ext cx="2618863" cy="170732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F3BE42-B9CC-7171-4A84-25BE8C44B466}"/>
                  </a:ext>
                </a:extLst>
              </p:cNvPr>
              <p:cNvSpPr txBox="1"/>
              <p:nvPr/>
            </p:nvSpPr>
            <p:spPr>
              <a:xfrm>
                <a:off x="6321961" y="127345"/>
                <a:ext cx="167614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={</m:t>
                    </m:r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GB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65F3BE42-B9CC-7171-4A84-25BE8C44B4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961" y="127345"/>
                <a:ext cx="1676140" cy="461665"/>
              </a:xfrm>
              <a:prstGeom prst="rect">
                <a:avLst/>
              </a:prstGeom>
              <a:blipFill>
                <a:blip r:embed="rId3"/>
                <a:stretch>
                  <a:fillRect l="-727"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3386969-C005-B0DD-6696-C9C8EF2B5859}"/>
                  </a:ext>
                </a:extLst>
              </p:cNvPr>
              <p:cNvSpPr txBox="1"/>
              <p:nvPr/>
            </p:nvSpPr>
            <p:spPr>
              <a:xfrm>
                <a:off x="6321961" y="535385"/>
                <a:ext cx="74241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GB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33386969-C005-B0DD-6696-C9C8EF2B58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961" y="535385"/>
                <a:ext cx="742414" cy="461665"/>
              </a:xfrm>
              <a:prstGeom prst="rect">
                <a:avLst/>
              </a:prstGeom>
              <a:blipFill>
                <a:blip r:embed="rId4"/>
                <a:stretch>
                  <a:fillRect l="-1639" b="-39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7D4651-E6E8-AF01-C06C-A1F67F74345C}"/>
                  </a:ext>
                </a:extLst>
              </p:cNvPr>
              <p:cNvSpPr txBox="1"/>
              <p:nvPr/>
            </p:nvSpPr>
            <p:spPr>
              <a:xfrm>
                <a:off x="6321961" y="1354656"/>
                <a:ext cx="550824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2400" b="1" i="1" smtClean="0"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87D4651-E6E8-AF01-C06C-A1F67F7434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961" y="1354656"/>
                <a:ext cx="550824" cy="461665"/>
              </a:xfrm>
              <a:prstGeom prst="rect">
                <a:avLst/>
              </a:prstGeom>
              <a:blipFill>
                <a:blip r:embed="rId5"/>
                <a:stretch>
                  <a:fillRect l="-8889" b="-1973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B97368F4-B1A9-F9BC-01B6-44A63A7B5C32}"/>
              </a:ext>
            </a:extLst>
          </p:cNvPr>
          <p:cNvSpPr txBox="1"/>
          <p:nvPr/>
        </p:nvSpPr>
        <p:spPr>
          <a:xfrm>
            <a:off x="8141056" y="19498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252CD5-EBBA-BF25-4690-AD8BB8DBC6CB}"/>
              </a:ext>
            </a:extLst>
          </p:cNvPr>
          <p:cNvSpPr txBox="1"/>
          <p:nvPr/>
        </p:nvSpPr>
        <p:spPr>
          <a:xfrm>
            <a:off x="7999992" y="621426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Model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3952FA-E9CD-7DBA-7F1C-1730993A1F89}"/>
              </a:ext>
            </a:extLst>
          </p:cNvPr>
          <p:cNvSpPr txBox="1"/>
          <p:nvPr/>
        </p:nvSpPr>
        <p:spPr>
          <a:xfrm>
            <a:off x="6768886" y="1428729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Fitting parameters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7778BE4-2E36-ABCD-026A-EDB5496FD744}"/>
              </a:ext>
            </a:extLst>
          </p:cNvPr>
          <p:cNvSpPr/>
          <p:nvPr/>
        </p:nvSpPr>
        <p:spPr>
          <a:xfrm>
            <a:off x="330965" y="709294"/>
            <a:ext cx="5720211" cy="1704405"/>
          </a:xfrm>
          <a:prstGeom prst="roundRect">
            <a:avLst/>
          </a:prstGeom>
          <a:gradFill>
            <a:gsLst>
              <a:gs pos="0">
                <a:srgbClr val="BBEDFD"/>
              </a:gs>
              <a:gs pos="35000">
                <a:srgbClr val="CAE9FE"/>
              </a:gs>
              <a:gs pos="100000">
                <a:srgbClr val="E0FFFD"/>
              </a:gs>
            </a:gsLst>
          </a:gra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r>
              <a:rPr lang="en-GB" u="sng" dirty="0">
                <a:solidFill>
                  <a:schemeClr val="tx1"/>
                </a:solidFill>
              </a:rPr>
              <a:t>Bayes’ rule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ABC8F6-1E5B-7280-5097-68081B06C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94781"/>
            <a:ext cx="5852528" cy="380667"/>
          </a:xfrm>
        </p:spPr>
        <p:txBody>
          <a:bodyPr/>
          <a:lstStyle/>
          <a:p>
            <a:r>
              <a:rPr lang="en-GB" dirty="0"/>
              <a:t>Bayes’ Theorem &amp;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54D159-D510-63DB-D229-FDA00C4AB5F1}"/>
                  </a:ext>
                </a:extLst>
              </p:cNvPr>
              <p:cNvSpPr txBox="1"/>
              <p:nvPr/>
            </p:nvSpPr>
            <p:spPr>
              <a:xfrm>
                <a:off x="679067" y="1128655"/>
                <a:ext cx="5267724" cy="9126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800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e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8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800" i="1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8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8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GB" sz="2800" b="1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sz="28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800" b="0" i="1" smtClean="0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800" i="1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GB" sz="2800" b="0" i="1" smtClean="0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sz="2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1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sz="28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8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C54D159-D510-63DB-D229-FDA00C4AB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67" y="1128655"/>
                <a:ext cx="5267724" cy="9126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2C4DCC-80F0-955D-1DF4-D8370E9773B1}"/>
                  </a:ext>
                </a:extLst>
              </p:cNvPr>
              <p:cNvSpPr txBox="1"/>
              <p:nvPr/>
            </p:nvSpPr>
            <p:spPr>
              <a:xfrm>
                <a:off x="158510" y="2899438"/>
                <a:ext cx="8726300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sz="240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e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GB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2400" b="0" i="1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2400" b="0" i="1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2400" b="0" i="1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2400" b="0" i="1" smtClean="0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2400" b="0" i="1" smtClean="0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2400" b="0" i="1" smtClean="0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sSubSup>
                        <m:sSubSupPr>
                          <m:ctrlPr>
                            <a:rPr lang="en-GB" sz="2400" b="0" i="1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b="0" i="1" dirty="0" smtClean="0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GB" sz="2400" i="1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2400" b="1" i="1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  <m:r>
                                <a:rPr lang="en-GB" sz="24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GB" sz="2400" b="1" i="1" smtClean="0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b="1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</a:rPr>
                                    <m:t>𝚯</m:t>
                                  </m:r>
                                </m:e>
                                <m:sub>
                                  <m:r>
                                    <a:rPr lang="en-GB" sz="2400" b="1" i="1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2400" b="1" i="1" smtClean="0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2400" b="1" i="1" smtClean="0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d>
                              <m:r>
                                <a:rPr lang="en-GB" sz="2400" b="1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GB" sz="2400" b="1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GB" sz="2400" b="0" i="1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  <m:r>
                        <a:rPr lang="en-GB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Sup>
                        <m:sSubSupPr>
                          <m:ctrlPr>
                            <a:rPr lang="en-GB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GB" sz="2400" i="1" dirty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</m:d>
                        </m:e>
                        <m:sub>
                          <m:r>
                            <a:rPr lang="en-GB" sz="2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</m:sSubSup>
                      <m:r>
                        <a:rPr lang="en-GB" sz="2400" b="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GB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GB" sz="240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𝑛𝑜𝑟𝑚𝑎𝑙𝑖𝑠𝑒</m:t>
                      </m:r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32C4DCC-80F0-955D-1DF4-D8370E9773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510" y="2899438"/>
                <a:ext cx="8726300" cy="693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C49D98F4-76B3-EE96-BF0B-E246F0255948}"/>
              </a:ext>
            </a:extLst>
          </p:cNvPr>
          <p:cNvSpPr txBox="1"/>
          <p:nvPr/>
        </p:nvSpPr>
        <p:spPr>
          <a:xfrm>
            <a:off x="5120095" y="4314887"/>
            <a:ext cx="26340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Regularised Regression</a:t>
            </a:r>
            <a:br>
              <a:rPr lang="en-GB" dirty="0"/>
            </a:br>
            <a:r>
              <a:rPr lang="en-GB" dirty="0"/>
              <a:t>(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Regularisation ↔ prior</a:t>
            </a:r>
            <a:r>
              <a:rPr lang="en-GB" dirty="0"/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7FFEB9-EF72-9D70-E440-F4E747BEBCF0}"/>
              </a:ext>
            </a:extLst>
          </p:cNvPr>
          <p:cNvSpPr txBox="1"/>
          <p:nvPr/>
        </p:nvSpPr>
        <p:spPr>
          <a:xfrm>
            <a:off x="3538183" y="363224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BA56FF"/>
                </a:solidFill>
              </a:rPr>
              <a:t>likelihood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A825C07-1847-EF48-B63B-FA30DAC8A318}"/>
              </a:ext>
            </a:extLst>
          </p:cNvPr>
          <p:cNvSpPr txBox="1"/>
          <p:nvPr/>
        </p:nvSpPr>
        <p:spPr>
          <a:xfrm>
            <a:off x="5520679" y="3632245"/>
            <a:ext cx="255230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Prior (L</a:t>
            </a:r>
            <a:r>
              <a:rPr lang="en-GB" baseline="-25000" dirty="0">
                <a:solidFill>
                  <a:schemeClr val="bg1">
                    <a:lumMod val="50000"/>
                  </a:schemeClr>
                </a:solidFill>
              </a:rPr>
              <a:t>n</a:t>
            </a:r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 regularisation)</a:t>
            </a:r>
            <a:endParaRPr lang="en-GB" baseline="-25000" dirty="0">
              <a:solidFill>
                <a:schemeClr val="bg1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3DD9E4-BF8F-58DF-F46C-9AD27599CE4E}"/>
                  </a:ext>
                </a:extLst>
              </p:cNvPr>
              <p:cNvSpPr txBox="1"/>
              <p:nvPr/>
            </p:nvSpPr>
            <p:spPr>
              <a:xfrm>
                <a:off x="6321961" y="967064"/>
                <a:ext cx="813043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24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2400" b="1" smtClean="0">
                            <a:latin typeface="Cambria Math" panose="02040503050406030204" pitchFamily="18" charset="0"/>
                          </a:rPr>
                          <m:t>𝚯</m:t>
                        </m:r>
                      </m:e>
                      <m:sub>
                        <m: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d>
                      <m:dPr>
                        <m:ctrlPr>
                          <a:rPr lang="en-GB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2400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GB" sz="2400" dirty="0"/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43DD9E4-BF8F-58DF-F46C-9AD27599CE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1961" y="967064"/>
                <a:ext cx="813043" cy="461665"/>
              </a:xfrm>
              <a:prstGeom prst="rect">
                <a:avLst/>
              </a:prstGeom>
              <a:blipFill>
                <a:blip r:embed="rId8"/>
                <a:stretch>
                  <a:fillRect l="-1504" r="-21805" b="-5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4E1AC5-FAF4-78D5-B3AE-28CF93242460}"/>
                  </a:ext>
                </a:extLst>
              </p:cNvPr>
              <p:cNvSpPr txBox="1"/>
              <p:nvPr/>
            </p:nvSpPr>
            <p:spPr>
              <a:xfrm>
                <a:off x="787645" y="4317126"/>
                <a:ext cx="3801594" cy="83215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sz="1600" dirty="0"/>
                  <a:t>Maximum a posteriori (MAP):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000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sub>
                          <m:r>
                            <a:rPr lang="en-GB" sz="2000" b="0" i="1" smtClean="0">
                              <a:latin typeface="Cambria Math" panose="02040503050406030204" pitchFamily="18" charset="0"/>
                            </a:rPr>
                            <m:t>𝑀𝐴𝑃</m:t>
                          </m:r>
                        </m:sub>
                      </m:sSub>
                      <m:r>
                        <a:rPr lang="en-GB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GB" sz="200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00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000" i="0" smtClean="0"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m:rPr>
                                  <m:sty m:val="p"/>
                                </m:rPr>
                                <a:rPr lang="en-GB" sz="2000" b="0" i="0" smtClean="0">
                                  <a:latin typeface="Cambria Math" panose="02040503050406030204" pitchFamily="18" charset="0"/>
                                </a:rPr>
                                <m:t>rgmax</m:t>
                              </m:r>
                            </m:e>
                            <m:lim>
                              <m:r>
                                <a:rPr lang="en-GB" sz="2000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lim>
                          </m:limLow>
                        </m:fName>
                        <m:e>
                          <m:r>
                            <a:rPr lang="en-GB" sz="20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000" b="1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e>
                              <m: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GB" sz="20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GB" sz="20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F4E1AC5-FAF4-78D5-B3AE-28CF932424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7645" y="4317126"/>
                <a:ext cx="3801594" cy="832151"/>
              </a:xfrm>
              <a:prstGeom prst="rect">
                <a:avLst/>
              </a:prstGeom>
              <a:blipFill>
                <a:blip r:embed="rId9"/>
                <a:stretch>
                  <a:fillRect l="-801" t="-2190" b="-51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Equals 35">
            <a:extLst>
              <a:ext uri="{FF2B5EF4-FFF2-40B4-BE49-F238E27FC236}">
                <a16:creationId xmlns:a16="http://schemas.microsoft.com/office/drawing/2014/main" id="{45140CD9-BB6B-59EA-A600-05B5A721BF2D}"/>
              </a:ext>
            </a:extLst>
          </p:cNvPr>
          <p:cNvSpPr/>
          <p:nvPr/>
        </p:nvSpPr>
        <p:spPr>
          <a:xfrm>
            <a:off x="4365820" y="4449395"/>
            <a:ext cx="665629" cy="476141"/>
          </a:xfrm>
          <a:prstGeom prst="mathEqual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92FAFF-E927-71AF-F509-0EB67023F123}"/>
                  </a:ext>
                </a:extLst>
              </p:cNvPr>
              <p:cNvSpPr txBox="1"/>
              <p:nvPr/>
            </p:nvSpPr>
            <p:spPr>
              <a:xfrm>
                <a:off x="50716" y="2504335"/>
                <a:ext cx="412459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GB" dirty="0">
                    <a:solidFill>
                      <a:srgbClr val="BA56FF"/>
                    </a:solidFill>
                  </a:rPr>
                  <a:t>Assume</a:t>
                </a:r>
                <a14:m>
                  <m:oMath xmlns:m="http://schemas.openxmlformats.org/officeDocument/2006/math">
                    <m:r>
                      <a:rPr lang="en-GB" b="0" i="0" smtClean="0">
                        <a:solidFill>
                          <a:srgbClr val="BA56FF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GB" i="1">
                            <a:solidFill>
                              <a:srgbClr val="BA56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GB" b="1" i="1">
                            <a:solidFill>
                              <a:srgbClr val="BA56FF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GB" b="0" i="1" smtClean="0">
                        <a:solidFill>
                          <a:srgbClr val="BA56FF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b="0" i="1" smtClean="0">
                        <a:solidFill>
                          <a:srgbClr val="BA5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GB" b="0" i="1" smtClean="0">
                            <a:solidFill>
                              <a:srgbClr val="BA5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b="1" i="1">
                                <a:solidFill>
                                  <a:srgbClr val="BA5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b="1">
                                <a:solidFill>
                                  <a:srgbClr val="BA56FF"/>
                                </a:solidFill>
                                <a:latin typeface="Cambria Math" panose="02040503050406030204" pitchFamily="18" charset="0"/>
                              </a:rPr>
                              <m:t>𝚯</m:t>
                            </m:r>
                          </m:e>
                          <m:sub>
                            <m:r>
                              <a:rPr lang="en-GB" b="1" i="1">
                                <a:solidFill>
                                  <a:srgbClr val="BA56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ℳ</m:t>
                            </m:r>
                          </m:sub>
                        </m:sSub>
                        <m:d>
                          <m:dPr>
                            <m:ctrlPr>
                              <a:rPr lang="en-GB" b="1" i="1">
                                <a:solidFill>
                                  <a:srgbClr val="BA5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b="1" i="1">
                                <a:solidFill>
                                  <a:srgbClr val="BA56FF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GB" b="1" i="1">
                            <a:solidFill>
                              <a:srgbClr val="BA56FF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GB" b="1" i="1">
                            <a:solidFill>
                              <a:srgbClr val="BA56FF"/>
                            </a:solidFill>
                            <a:latin typeface="Cambria Math" panose="02040503050406030204" pitchFamily="18" charset="0"/>
                          </a:rPr>
                          <m:t>𝝃</m:t>
                        </m:r>
                        <m:r>
                          <a:rPr lang="en-GB" b="0" i="1" smtClean="0">
                            <a:solidFill>
                              <a:srgbClr val="BA56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GB" i="1">
                                <a:solidFill>
                                  <a:srgbClr val="BA56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i="1">
                                <a:solidFill>
                                  <a:srgbClr val="BA56FF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i="1">
                                <a:solidFill>
                                  <a:srgbClr val="BA56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GB" b="0" i="1" smtClean="0">
                        <a:solidFill>
                          <a:srgbClr val="BA56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GB" dirty="0">
                  <a:solidFill>
                    <a:srgbClr val="BA56FF"/>
                  </a:solidFill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292FAFF-E927-71AF-F509-0EB67023F1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6" y="2504335"/>
                <a:ext cx="4124596" cy="369332"/>
              </a:xfrm>
              <a:prstGeom prst="rect">
                <a:avLst/>
              </a:prstGeom>
              <a:blipFill>
                <a:blip r:embed="rId10"/>
                <a:stretch>
                  <a:fillRect l="-1182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>
            <a:extLst>
              <a:ext uri="{FF2B5EF4-FFF2-40B4-BE49-F238E27FC236}">
                <a16:creationId xmlns:a16="http://schemas.microsoft.com/office/drawing/2014/main" id="{9A8F3031-20E3-FDE4-7B60-DCB9839FCB56}"/>
              </a:ext>
            </a:extLst>
          </p:cNvPr>
          <p:cNvSpPr txBox="1"/>
          <p:nvPr/>
        </p:nvSpPr>
        <p:spPr>
          <a:xfrm>
            <a:off x="3149890" y="739328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BA56FF"/>
                </a:solidFill>
              </a:rPr>
              <a:t>likelihood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C719DFC-B768-F301-BC55-6216F18B9731}"/>
              </a:ext>
            </a:extLst>
          </p:cNvPr>
          <p:cNvSpPr txBox="1"/>
          <p:nvPr/>
        </p:nvSpPr>
        <p:spPr>
          <a:xfrm>
            <a:off x="3801595" y="20352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00B050"/>
                </a:solidFill>
              </a:rPr>
              <a:t>evidence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301BAED-A012-3FC3-27F8-DCB33F685EB4}"/>
              </a:ext>
            </a:extLst>
          </p:cNvPr>
          <p:cNvSpPr txBox="1"/>
          <p:nvPr/>
        </p:nvSpPr>
        <p:spPr>
          <a:xfrm>
            <a:off x="4908071" y="72726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>
                    <a:lumMod val="50000"/>
                  </a:schemeClr>
                </a:solidFill>
              </a:rPr>
              <a:t>prior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24AB11D-FAEB-CEFC-3696-BA6604781A59}"/>
              </a:ext>
            </a:extLst>
          </p:cNvPr>
          <p:cNvSpPr txBox="1"/>
          <p:nvPr/>
        </p:nvSpPr>
        <p:spPr>
          <a:xfrm>
            <a:off x="947175" y="1785032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posterior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F8C3138-4332-40F8-E92B-647A92472E2A}"/>
              </a:ext>
            </a:extLst>
          </p:cNvPr>
          <p:cNvSpPr txBox="1"/>
          <p:nvPr/>
        </p:nvSpPr>
        <p:spPr>
          <a:xfrm>
            <a:off x="749734" y="3632245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posterior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0809D8-07BC-80CD-D947-BD457F367582}"/>
              </a:ext>
            </a:extLst>
          </p:cNvPr>
          <p:cNvSpPr txBox="1"/>
          <p:nvPr/>
        </p:nvSpPr>
        <p:spPr>
          <a:xfrm>
            <a:off x="7371615" y="1053072"/>
            <a:ext cx="1441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Model Basis</a:t>
            </a: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6B4585AD-4131-9033-44DF-7938634D82F4}"/>
              </a:ext>
            </a:extLst>
          </p:cNvPr>
          <p:cNvSpPr/>
          <p:nvPr/>
        </p:nvSpPr>
        <p:spPr>
          <a:xfrm>
            <a:off x="6103620" y="2388870"/>
            <a:ext cx="333502" cy="560070"/>
          </a:xfrm>
          <a:custGeom>
            <a:avLst/>
            <a:gdLst>
              <a:gd name="connsiteX0" fmla="*/ 0 w 333502"/>
              <a:gd name="connsiteY0" fmla="*/ 0 h 560070"/>
              <a:gd name="connsiteX1" fmla="*/ 331470 w 333502"/>
              <a:gd name="connsiteY1" fmla="*/ 228600 h 560070"/>
              <a:gd name="connsiteX2" fmla="*/ 114300 w 333502"/>
              <a:gd name="connsiteY2" fmla="*/ 560070 h 5600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502" h="560070">
                <a:moveTo>
                  <a:pt x="0" y="0"/>
                </a:moveTo>
                <a:cubicBezTo>
                  <a:pt x="156210" y="67627"/>
                  <a:pt x="312420" y="135255"/>
                  <a:pt x="331470" y="228600"/>
                </a:cubicBezTo>
                <a:cubicBezTo>
                  <a:pt x="350520" y="321945"/>
                  <a:pt x="232410" y="441007"/>
                  <a:pt x="114300" y="560070"/>
                </a:cubicBezTo>
              </a:path>
            </a:pathLst>
          </a:custGeom>
          <a:noFill/>
          <a:ln w="38100">
            <a:headEnd type="none"/>
            <a:tailEnd type="triangle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0D4D2-CDD3-5ACC-BF02-1206900A5D72}"/>
                  </a:ext>
                </a:extLst>
              </p:cNvPr>
              <p:cNvSpPr txBox="1"/>
              <p:nvPr/>
            </p:nvSpPr>
            <p:spPr>
              <a:xfrm>
                <a:off x="6374291" y="2355766"/>
                <a:ext cx="105458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func>
                    </m:oMath>
                  </m:oMathPara>
                </a14:m>
                <a:endParaRPr lang="en-GB" sz="2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CB0D4D2-CDD3-5ACC-BF02-1206900A5D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4291" y="2355766"/>
                <a:ext cx="1054583" cy="46166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Brace 5">
            <a:extLst>
              <a:ext uri="{FF2B5EF4-FFF2-40B4-BE49-F238E27FC236}">
                <a16:creationId xmlns:a16="http://schemas.microsoft.com/office/drawing/2014/main" id="{38163154-8649-C32C-8D80-ADE51CF3E25B}"/>
              </a:ext>
            </a:extLst>
          </p:cNvPr>
          <p:cNvSpPr/>
          <p:nvPr/>
        </p:nvSpPr>
        <p:spPr>
          <a:xfrm rot="5400000" flipH="1">
            <a:off x="4211780" y="2070463"/>
            <a:ext cx="183422" cy="1856534"/>
          </a:xfrm>
          <a:prstGeom prst="rightBrace">
            <a:avLst>
              <a:gd name="adj1" fmla="val 19477"/>
              <a:gd name="adj2" fmla="val 50000"/>
            </a:avLst>
          </a:prstGeom>
          <a:ln>
            <a:solidFill>
              <a:srgbClr val="BA56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BA56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8EF37E8-C304-847F-6545-66C341DE72C8}"/>
              </a:ext>
            </a:extLst>
          </p:cNvPr>
          <p:cNvSpPr txBox="1"/>
          <p:nvPr/>
        </p:nvSpPr>
        <p:spPr>
          <a:xfrm>
            <a:off x="3999208" y="2537687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BA56FF"/>
                </a:solidFill>
              </a:rPr>
              <a:t>error</a:t>
            </a:r>
          </a:p>
        </p:txBody>
      </p:sp>
    </p:spTree>
    <p:extLst>
      <p:ext uri="{BB962C8B-B14F-4D97-AF65-F5344CB8AC3E}">
        <p14:creationId xmlns:p14="http://schemas.microsoft.com/office/powerpoint/2010/main" val="30905437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9EB02A8-64F1-1E4B-1153-DD42B35A418E}"/>
              </a:ext>
            </a:extLst>
          </p:cNvPr>
          <p:cNvSpPr/>
          <p:nvPr/>
        </p:nvSpPr>
        <p:spPr>
          <a:xfrm>
            <a:off x="2442458" y="3304647"/>
            <a:ext cx="6681370" cy="1810994"/>
          </a:xfrm>
          <a:prstGeom prst="roundRect">
            <a:avLst>
              <a:gd name="adj" fmla="val 668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D22487A-E59B-16D1-6B1D-FB84A1C59F88}"/>
              </a:ext>
            </a:extLst>
          </p:cNvPr>
          <p:cNvSpPr/>
          <p:nvPr/>
        </p:nvSpPr>
        <p:spPr>
          <a:xfrm>
            <a:off x="6239435" y="27859"/>
            <a:ext cx="2848521" cy="714199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u="sng"/>
              <a:t>Aim: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C86C76E-002A-A30B-E6A4-D71B9E5D0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04194"/>
            <a:ext cx="8884428" cy="380667"/>
          </a:xfrm>
        </p:spPr>
        <p:txBody>
          <a:bodyPr/>
          <a:lstStyle/>
          <a:p>
            <a:r>
              <a:rPr lang="en-GB" dirty="0"/>
              <a:t>Model selection by Evidence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A1B74-1B77-BE4C-3C53-89FA038FC24C}"/>
                  </a:ext>
                </a:extLst>
              </p:cNvPr>
              <p:cNvSpPr txBox="1"/>
              <p:nvPr/>
            </p:nvSpPr>
            <p:spPr>
              <a:xfrm>
                <a:off x="6784716" y="-18298"/>
                <a:ext cx="2303240" cy="68839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GB" sz="2400" b="0" i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GB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GB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51A1B74-1B77-BE4C-3C53-89FA038FC2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716" y="-18298"/>
                <a:ext cx="2303240" cy="688394"/>
              </a:xfrm>
              <a:prstGeom prst="rect">
                <a:avLst/>
              </a:prstGeom>
              <a:blipFill>
                <a:blip r:embed="rId3"/>
                <a:stretch>
                  <a:fillRect l="-794" r="-5556" b="-177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893890-EAC9-1D9F-F860-A30841836E0D}"/>
                  </a:ext>
                </a:extLst>
              </p:cNvPr>
              <p:cNvSpPr txBox="1"/>
              <p:nvPr/>
            </p:nvSpPr>
            <p:spPr>
              <a:xfrm>
                <a:off x="1699315" y="831901"/>
                <a:ext cx="3627148" cy="693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supHide m:val="on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𝜉</m:t>
                          </m:r>
                        </m:sub>
                        <m:sup/>
                        <m:e>
                          <m:r>
                            <a:rPr lang="en-GB" i="1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GB" b="1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rgbClr val="BA56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bg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</m:e>
                      </m:nary>
                    </m:oMath>
                  </m:oMathPara>
                </a14:m>
                <a:endParaRPr lang="en-GB" b="1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3893890-EAC9-1D9F-F860-A30841836E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315" y="831901"/>
                <a:ext cx="3627148" cy="6937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302C2-6018-C328-5FBC-590158CB1505}"/>
                  </a:ext>
                </a:extLst>
              </p:cNvPr>
              <p:cNvSpPr txBox="1"/>
              <p:nvPr/>
            </p:nvSpPr>
            <p:spPr>
              <a:xfrm>
                <a:off x="56044" y="554535"/>
                <a:ext cx="5673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/>
                  <a:t>Assuming the prior to all models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𝑃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dirty="0"/>
                  <a:t> is uniform: 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3C302C2-6018-C328-5FBC-590158CB15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4" y="554535"/>
                <a:ext cx="5673424" cy="369332"/>
              </a:xfrm>
              <a:prstGeom prst="rect">
                <a:avLst/>
              </a:prstGeom>
              <a:blipFill>
                <a:blip r:embed="rId5"/>
                <a:stretch>
                  <a:fillRect l="-859" t="-9836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0B0655-761B-42F7-44F4-03740B9F37F6}"/>
                  </a:ext>
                </a:extLst>
              </p:cNvPr>
              <p:cNvSpPr txBox="1"/>
              <p:nvPr/>
            </p:nvSpPr>
            <p:spPr>
              <a:xfrm>
                <a:off x="1535687" y="1623797"/>
                <a:ext cx="5962210" cy="790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400" i="1" smtClean="0">
                          <a:solidFill>
                            <a:srgbClr val="BA56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sSub>
                            <m:sSubPr>
                              <m:ctrlPr>
                                <a:rPr lang="en-GB" sz="2400" b="1" i="1" smtClean="0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𝑀𝐴𝑃</m:t>
                              </m:r>
                            </m:sub>
                          </m:sSub>
                          <m:r>
                            <a:rPr lang="en-GB" sz="2400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4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400" i="1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GB" sz="2400" b="0" i="1" smtClean="0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𝑀𝐴𝑃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sz="24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24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400" b="0" i="1" smtClean="0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400" b="0" i="1" smtClean="0">
                                      <a:solidFill>
                                        <a:srgbClr val="A8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400" b="0" i="0" smtClean="0">
                                      <a:solidFill>
                                        <a:srgbClr val="A8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400" b="0" i="1" smtClean="0">
                                          <a:solidFill>
                                            <a:srgbClr val="A88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400" b="0" i="1" smtClean="0">
                                              <a:solidFill>
                                                <a:srgbClr val="A88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400" b="1" i="0" smtClean="0">
                                              <a:solidFill>
                                                <a:srgbClr val="A88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𝐀</m:t>
                                          </m:r>
                                        </m:num>
                                        <m:den>
                                          <m:r>
                                            <a:rPr lang="en-GB" sz="2400" b="0" i="1" smtClean="0">
                                              <a:solidFill>
                                                <a:srgbClr val="A88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GB" sz="2400" b="0" i="1" smtClean="0">
                                              <a:solidFill>
                                                <a:srgbClr val="A88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400" b="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50B0655-761B-42F7-44F4-03740B9F37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687" y="1623797"/>
                <a:ext cx="5962210" cy="7902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66D935E-B41F-951D-ECE7-F6710DA0B048}"/>
              </a:ext>
            </a:extLst>
          </p:cNvPr>
          <p:cNvSpPr txBox="1"/>
          <p:nvPr/>
        </p:nvSpPr>
        <p:spPr>
          <a:xfrm>
            <a:off x="-202844" y="1490510"/>
            <a:ext cx="29983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200" dirty="0">
                <a:solidFill>
                  <a:schemeClr val="tx2"/>
                </a:solidFill>
              </a:rPr>
              <a:t>(approximating by Laplace method)</a:t>
            </a:r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41C235BF-F29D-F6A3-19CE-5BDD427972FC}"/>
              </a:ext>
            </a:extLst>
          </p:cNvPr>
          <p:cNvSpPr/>
          <p:nvPr/>
        </p:nvSpPr>
        <p:spPr>
          <a:xfrm rot="5400000">
            <a:off x="2765212" y="1561148"/>
            <a:ext cx="276997" cy="1928732"/>
          </a:xfrm>
          <a:prstGeom prst="rightBrace">
            <a:avLst>
              <a:gd name="adj1" fmla="val 19477"/>
              <a:gd name="adj2" fmla="val 50000"/>
            </a:avLst>
          </a:prstGeom>
          <a:ln>
            <a:solidFill>
              <a:schemeClr val="tx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CD33AC0-50C7-2A7A-3CD6-3DBB1E19BB8C}"/>
              </a:ext>
            </a:extLst>
          </p:cNvPr>
          <p:cNvSpPr txBox="1"/>
          <p:nvPr/>
        </p:nvSpPr>
        <p:spPr>
          <a:xfrm>
            <a:off x="1928389" y="2697957"/>
            <a:ext cx="2085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tx2"/>
                </a:solidFill>
              </a:rPr>
              <a:t>Likelihood @ MAP</a:t>
            </a:r>
          </a:p>
        </p:txBody>
      </p:sp>
      <p:sp>
        <p:nvSpPr>
          <p:cNvPr id="13" name="Right Brace 12">
            <a:extLst>
              <a:ext uri="{FF2B5EF4-FFF2-40B4-BE49-F238E27FC236}">
                <a16:creationId xmlns:a16="http://schemas.microsoft.com/office/drawing/2014/main" id="{59DC66C6-0415-5598-5371-C6FD1F19DE75}"/>
              </a:ext>
            </a:extLst>
          </p:cNvPr>
          <p:cNvSpPr/>
          <p:nvPr/>
        </p:nvSpPr>
        <p:spPr>
          <a:xfrm rot="5400000">
            <a:off x="5512035" y="759249"/>
            <a:ext cx="260805" cy="3548723"/>
          </a:xfrm>
          <a:prstGeom prst="rightBrace">
            <a:avLst>
              <a:gd name="adj1" fmla="val 19477"/>
              <a:gd name="adj2" fmla="val 50000"/>
            </a:avLst>
          </a:prstGeom>
          <a:ln>
            <a:solidFill>
              <a:srgbClr val="FF93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02890A-1C3B-E53D-EF73-7B7CF1717343}"/>
                  </a:ext>
                </a:extLst>
              </p:cNvPr>
              <p:cNvSpPr txBox="1"/>
              <p:nvPr/>
            </p:nvSpPr>
            <p:spPr>
              <a:xfrm>
                <a:off x="5569009" y="1424798"/>
                <a:ext cx="160172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solidFill>
                      <a:srgbClr val="A88000"/>
                    </a:solidFill>
                  </a:rPr>
                  <a:t>Uncertainty in </a:t>
                </a:r>
                <a14:m>
                  <m:oMath xmlns:m="http://schemas.openxmlformats.org/officeDocument/2006/math">
                    <m:r>
                      <a:rPr lang="en-GB" sz="1600" b="1" i="1" smtClean="0">
                        <a:solidFill>
                          <a:srgbClr val="A88000"/>
                        </a:solidFill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endParaRPr lang="en-GB" sz="1600" dirty="0">
                  <a:solidFill>
                    <a:srgbClr val="A88000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02890A-1C3B-E53D-EF73-7B7CF1717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9009" y="1424798"/>
                <a:ext cx="1601721" cy="338554"/>
              </a:xfrm>
              <a:prstGeom prst="rect">
                <a:avLst/>
              </a:prstGeom>
              <a:blipFill>
                <a:blip r:embed="rId7"/>
                <a:stretch>
                  <a:fillRect l="-2290" t="-5455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66E06183-DB9B-7655-8C23-BF5F3084570D}"/>
              </a:ext>
            </a:extLst>
          </p:cNvPr>
          <p:cNvSpPr/>
          <p:nvPr/>
        </p:nvSpPr>
        <p:spPr>
          <a:xfrm>
            <a:off x="7497897" y="2148859"/>
            <a:ext cx="1625931" cy="835957"/>
          </a:xfrm>
          <a:prstGeom prst="wedgeRectCallout">
            <a:avLst>
              <a:gd name="adj1" fmla="val -114936"/>
              <a:gd name="adj2" fmla="val 4039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Penalizes models with too many param.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29FA700A-5A76-DB2E-9335-2335E25DA09C}"/>
              </a:ext>
            </a:extLst>
          </p:cNvPr>
          <p:cNvSpPr/>
          <p:nvPr/>
        </p:nvSpPr>
        <p:spPr>
          <a:xfrm>
            <a:off x="56044" y="2307116"/>
            <a:ext cx="1546219" cy="592726"/>
          </a:xfrm>
          <a:prstGeom prst="wedgeRectCallout">
            <a:avLst>
              <a:gd name="adj1" fmla="val 74216"/>
              <a:gd name="adj2" fmla="val 45847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Obtained from linear regression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3FBFBCC-7766-6B50-FFAE-3BBECE4CB1EC}"/>
              </a:ext>
            </a:extLst>
          </p:cNvPr>
          <p:cNvSpPr/>
          <p:nvPr/>
        </p:nvSpPr>
        <p:spPr>
          <a:xfrm>
            <a:off x="116314" y="3762576"/>
            <a:ext cx="2235181" cy="127363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 sz="16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0BDA1A-FA2A-F342-028C-2C6819F99564}"/>
                  </a:ext>
                </a:extLst>
              </p:cNvPr>
              <p:cNvSpPr txBox="1"/>
              <p:nvPr/>
            </p:nvSpPr>
            <p:spPr>
              <a:xfrm>
                <a:off x="-138259" y="3762576"/>
                <a:ext cx="164704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={</m:t>
                      </m:r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GB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0BDA1A-FA2A-F342-028C-2C6819F99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259" y="3762576"/>
                <a:ext cx="1647046" cy="369332"/>
              </a:xfrm>
              <a:prstGeom prst="rect">
                <a:avLst/>
              </a:prstGeom>
              <a:blipFill>
                <a:blip r:embed="rId8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3DB105-6DE4-F32F-4266-B5EB22A5726A}"/>
                  </a:ext>
                </a:extLst>
              </p:cNvPr>
              <p:cNvSpPr txBox="1"/>
              <p:nvPr/>
            </p:nvSpPr>
            <p:spPr>
              <a:xfrm>
                <a:off x="-57150" y="4078323"/>
                <a:ext cx="74241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B3DB105-6DE4-F32F-4266-B5EB22A57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150" y="4078323"/>
                <a:ext cx="742414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61DFE6-1BD2-80DD-F903-E9F83F4B5AF0}"/>
                  </a:ext>
                </a:extLst>
              </p:cNvPr>
              <p:cNvSpPr txBox="1"/>
              <p:nvPr/>
            </p:nvSpPr>
            <p:spPr>
              <a:xfrm>
                <a:off x="11762" y="4398339"/>
                <a:ext cx="55082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1" i="1" smtClean="0">
                          <a:latin typeface="Cambria Math" panose="02040503050406030204" pitchFamily="18" charset="0"/>
                        </a:rPr>
                        <m:t>𝝃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A61DFE6-1BD2-80DD-F903-E9F83F4B5A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62" y="4398339"/>
                <a:ext cx="550824" cy="369332"/>
              </a:xfrm>
              <a:prstGeom prst="rect">
                <a:avLst/>
              </a:prstGeom>
              <a:blipFill>
                <a:blip r:embed="rId10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22">
            <a:extLst>
              <a:ext uri="{FF2B5EF4-FFF2-40B4-BE49-F238E27FC236}">
                <a16:creationId xmlns:a16="http://schemas.microsoft.com/office/drawing/2014/main" id="{7E20E3AE-5000-3C27-39F4-0E2DBCB56888}"/>
              </a:ext>
            </a:extLst>
          </p:cNvPr>
          <p:cNvSpPr txBox="1"/>
          <p:nvPr/>
        </p:nvSpPr>
        <p:spPr>
          <a:xfrm>
            <a:off x="1192675" y="3787283"/>
            <a:ext cx="5629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</a:rPr>
              <a:t>Data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98D381-CC3F-7EC4-77C5-600DCFB61272}"/>
              </a:ext>
            </a:extLst>
          </p:cNvPr>
          <p:cNvSpPr txBox="1"/>
          <p:nvPr/>
        </p:nvSpPr>
        <p:spPr>
          <a:xfrm>
            <a:off x="459249" y="4142137"/>
            <a:ext cx="6719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</a:rPr>
              <a:t>Model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B65D317-E27F-A7B2-97F5-A75E3A8050BE}"/>
              </a:ext>
            </a:extLst>
          </p:cNvPr>
          <p:cNvSpPr txBox="1"/>
          <p:nvPr/>
        </p:nvSpPr>
        <p:spPr>
          <a:xfrm>
            <a:off x="378803" y="4447655"/>
            <a:ext cx="16257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</a:rPr>
              <a:t>Fitting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2762E0-DE18-9ACE-159A-705254901A8D}"/>
                  </a:ext>
                </a:extLst>
              </p:cNvPr>
              <p:cNvSpPr txBox="1"/>
              <p:nvPr/>
            </p:nvSpPr>
            <p:spPr>
              <a:xfrm>
                <a:off x="111770" y="4724865"/>
                <a:ext cx="334903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6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</m:oMath>
                  </m:oMathPara>
                </a14:m>
                <a:endParaRPr lang="en-GB" sz="16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02762E0-DE18-9ACE-159A-705254901A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770" y="4724865"/>
                <a:ext cx="334903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E83C2F11-B977-E97F-29F0-5B4FEE58B7E9}"/>
              </a:ext>
            </a:extLst>
          </p:cNvPr>
          <p:cNvSpPr txBox="1"/>
          <p:nvPr/>
        </p:nvSpPr>
        <p:spPr>
          <a:xfrm>
            <a:off x="381373" y="4732955"/>
            <a:ext cx="259865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>
                <a:solidFill>
                  <a:schemeClr val="tx2"/>
                </a:solidFill>
              </a:rPr>
              <a:t>Parameter Covariance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C31E6B-C5AB-BE88-8BB6-C64BDA0229DB}"/>
                  </a:ext>
                </a:extLst>
              </p:cNvPr>
              <p:cNvSpPr txBox="1"/>
              <p:nvPr/>
            </p:nvSpPr>
            <p:spPr>
              <a:xfrm>
                <a:off x="3371222" y="2974732"/>
                <a:ext cx="171290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(#</m:t>
                    </m:r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GB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14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GB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GB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GB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GB" sz="1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GB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B2C31E6B-C5AB-BE88-8BB6-C64BDA022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1222" y="2974732"/>
                <a:ext cx="1712905" cy="307777"/>
              </a:xfrm>
              <a:prstGeom prst="rect">
                <a:avLst/>
              </a:prstGeom>
              <a:blipFill>
                <a:blip r:embed="rId12"/>
                <a:stretch>
                  <a:fillRect b="-12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4B35BD-BADD-7E3E-1B6A-A52BF584B98F}"/>
                  </a:ext>
                </a:extLst>
              </p:cNvPr>
              <p:cNvSpPr txBox="1"/>
              <p:nvPr/>
            </p:nvSpPr>
            <p:spPr>
              <a:xfrm>
                <a:off x="5363949" y="2970868"/>
                <a:ext cx="119135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(#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𝐵𝑎𝑠𝑖𝑠</m:t>
                      </m:r>
                      <m:r>
                        <a:rPr lang="en-GB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GB" sz="1400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F04B35BD-BADD-7E3E-1B6A-A52BF584B9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949" y="2970868"/>
                <a:ext cx="1191352" cy="307777"/>
              </a:xfrm>
              <a:prstGeom prst="rect">
                <a:avLst/>
              </a:prstGeom>
              <a:blipFill>
                <a:blip r:embed="rId13"/>
                <a:stretch>
                  <a:fillRect b="-78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60A13-2DC2-93AB-09B4-7F945B285F71}"/>
                  </a:ext>
                </a:extLst>
              </p:cNvPr>
              <p:cNvSpPr txBox="1"/>
              <p:nvPr/>
            </p:nvSpPr>
            <p:spPr>
              <a:xfrm>
                <a:off x="2442458" y="3304647"/>
                <a:ext cx="3434338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When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≫#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𝐵𝑎𝑠𝑖𝑠</m:t>
                    </m:r>
                  </m:oMath>
                </a14:m>
                <a:r>
                  <a:rPr lang="en-GB" sz="2400" dirty="0"/>
                  <a:t>,</a:t>
                </a:r>
                <a:br>
                  <a:rPr lang="en-GB" sz="2400" dirty="0"/>
                </a:br>
                <a:endParaRPr lang="en-GB" sz="24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DFD60A13-2DC2-93AB-09B4-7F945B285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2458" y="3304647"/>
                <a:ext cx="3434338" cy="830997"/>
              </a:xfrm>
              <a:prstGeom prst="rect">
                <a:avLst/>
              </a:prstGeom>
              <a:blipFill>
                <a:blip r:embed="rId14"/>
                <a:stretch>
                  <a:fillRect l="-2842" t="-5147" r="-195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0AD3A3-114A-6D0F-A194-C8C027843923}"/>
                  </a:ext>
                </a:extLst>
              </p:cNvPr>
              <p:cNvSpPr txBox="1"/>
              <p:nvPr/>
            </p:nvSpPr>
            <p:spPr>
              <a:xfrm>
                <a:off x="2486171" y="3706044"/>
                <a:ext cx="4595240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BA56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sSub>
                            <m:sSubPr>
                              <m:ctrlPr>
                                <a:rPr lang="en-GB" sz="2000" b="1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𝑀𝐴𝑃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0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GB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630AD3A3-114A-6D0F-A194-C8C0278439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6171" y="3706044"/>
                <a:ext cx="4595240" cy="400110"/>
              </a:xfrm>
              <a:prstGeom prst="rect">
                <a:avLst/>
              </a:prstGeom>
              <a:blipFill>
                <a:blip r:embed="rId1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75BCEDF9-3983-FDB9-6BB4-139937B91609}"/>
              </a:ext>
            </a:extLst>
          </p:cNvPr>
          <p:cNvSpPr/>
          <p:nvPr/>
        </p:nvSpPr>
        <p:spPr>
          <a:xfrm>
            <a:off x="7361751" y="3717958"/>
            <a:ext cx="1665935" cy="409194"/>
          </a:xfrm>
          <a:prstGeom prst="roundRect">
            <a:avLst/>
          </a:prstGeom>
          <a:solidFill>
            <a:srgbClr val="FFFF00"/>
          </a:solidFill>
          <a:ln>
            <a:solidFill>
              <a:srgbClr val="FFC00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SINDy works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6E8D3C-1D4E-7AF7-06CA-14E0E1FDE841}"/>
                  </a:ext>
                </a:extLst>
              </p:cNvPr>
              <p:cNvSpPr txBox="1"/>
              <p:nvPr/>
            </p:nvSpPr>
            <p:spPr>
              <a:xfrm>
                <a:off x="2483764" y="4166108"/>
                <a:ext cx="3343544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/>
                  <a:t>When </a:t>
                </a:r>
                <a14:m>
                  <m:oMath xmlns:m="http://schemas.openxmlformats.org/officeDocument/2006/math">
                    <m:r>
                      <a:rPr lang="en-GB" sz="2400" i="1" smtClean="0">
                        <a:latin typeface="Cambria Math" panose="02040503050406030204" pitchFamily="18" charset="0"/>
                      </a:rPr>
                      <m:t>#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GB" sz="2400" b="0" i="1" smtClean="0">
                        <a:latin typeface="Cambria Math" panose="02040503050406030204" pitchFamily="18" charset="0"/>
                      </a:rPr>
                      <m:t> ~ #</m:t>
                    </m:r>
                    <m:r>
                      <a:rPr lang="en-GB" sz="2400" i="1">
                        <a:latin typeface="Cambria Math" panose="02040503050406030204" pitchFamily="18" charset="0"/>
                      </a:rPr>
                      <m:t>𝐵𝑎𝑠𝑖𝑠</m:t>
                    </m:r>
                  </m:oMath>
                </a14:m>
                <a:r>
                  <a:rPr lang="en-GB" sz="2400" dirty="0"/>
                  <a:t>,</a:t>
                </a:r>
                <a:br>
                  <a:rPr lang="en-GB" sz="2400" dirty="0"/>
                </a:br>
                <a:endParaRPr lang="en-GB" sz="24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6E8D3C-1D4E-7AF7-06CA-14E0E1FDE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4" y="4166108"/>
                <a:ext cx="3343544" cy="830997"/>
              </a:xfrm>
              <a:prstGeom prst="rect">
                <a:avLst/>
              </a:prstGeom>
              <a:blipFill>
                <a:blip r:embed="rId16"/>
                <a:stretch>
                  <a:fillRect l="-2732" t="-5109" r="-20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9FE262E-680C-A39C-2169-723B34A87E62}"/>
                  </a:ext>
                </a:extLst>
              </p:cNvPr>
              <p:cNvSpPr txBox="1"/>
              <p:nvPr/>
            </p:nvSpPr>
            <p:spPr>
              <a:xfrm>
                <a:off x="2553787" y="4379976"/>
                <a:ext cx="4254871" cy="7509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000" i="1" smtClean="0">
                          <a:solidFill>
                            <a:srgbClr val="BA56FF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000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sSub>
                            <m:sSubPr>
                              <m:ctrlPr>
                                <a:rPr lang="en-GB" sz="2000" b="1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𝑀𝐴𝑃</m:t>
                              </m:r>
                            </m:sub>
                          </m:sSub>
                          <m:r>
                            <a:rPr lang="en-GB" sz="2000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sz="20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~</m:t>
                      </m:r>
                      <m:r>
                        <a:rPr lang="en-GB" sz="2000" i="1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sz="20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b="1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𝝃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𝑀𝐴𝑃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sz="2000" i="1">
                                  <a:solidFill>
                                    <a:schemeClr val="bg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GB" sz="2000" i="1" smtClean="0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GB" sz="2000" i="1">
                                  <a:solidFill>
                                    <a:srgbClr val="A8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2000" i="1">
                                      <a:solidFill>
                                        <a:srgbClr val="A8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2000">
                                      <a:solidFill>
                                        <a:srgbClr val="A8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det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GB" sz="2000" i="1">
                                          <a:solidFill>
                                            <a:srgbClr val="A88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GB" sz="2000" i="1">
                                              <a:solidFill>
                                                <a:srgbClr val="A88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GB" sz="2000" b="1">
                                              <a:solidFill>
                                                <a:srgbClr val="A88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𝐀</m:t>
                                          </m:r>
                                        </m:num>
                                        <m:den>
                                          <m:r>
                                            <a:rPr lang="en-GB" sz="2000" i="1">
                                              <a:solidFill>
                                                <a:srgbClr val="A88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GB" sz="2000" i="1">
                                              <a:solidFill>
                                                <a:srgbClr val="A88000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GB" sz="2000" i="1">
                              <a:solidFill>
                                <a:srgbClr val="A8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−1/2</m:t>
                          </m:r>
                        </m:sup>
                      </m:sSup>
                    </m:oMath>
                  </m:oMathPara>
                </a14:m>
                <a:endParaRPr lang="en-GB" sz="2000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89FE262E-680C-A39C-2169-723B34A87E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3787" y="4379976"/>
                <a:ext cx="4254871" cy="750911"/>
              </a:xfrm>
              <a:prstGeom prst="rect">
                <a:avLst/>
              </a:prstGeom>
              <a:blipFill>
                <a:blip r:embed="rId17"/>
                <a:stretch>
                  <a:fillRect r="-1418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0B5FB67E-912F-A46F-F207-2D77E6D57CB4}"/>
              </a:ext>
            </a:extLst>
          </p:cNvPr>
          <p:cNvSpPr/>
          <p:nvPr/>
        </p:nvSpPr>
        <p:spPr>
          <a:xfrm>
            <a:off x="7522339" y="4374532"/>
            <a:ext cx="1532726" cy="696774"/>
          </a:xfrm>
          <a:prstGeom prst="roundRect">
            <a:avLst/>
          </a:prstGeom>
          <a:solidFill>
            <a:srgbClr val="AAF85F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B-SINDy works better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71EB01-AB20-BF17-02DA-0B3A7CF6A4EF}"/>
                  </a:ext>
                </a:extLst>
              </p:cNvPr>
              <p:cNvSpPr txBox="1"/>
              <p:nvPr/>
            </p:nvSpPr>
            <p:spPr>
              <a:xfrm>
                <a:off x="6784716" y="796989"/>
                <a:ext cx="2303240" cy="3553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400" b="1" i="0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𝐀</m:t>
                      </m:r>
                      <m:r>
                        <a:rPr lang="en-GB" sz="1400" b="1" i="0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GB" sz="140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GB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𝑝𝑟𝑖𝑜𝑟</m:t>
                          </m:r>
                        </m:sub>
                        <m:sup>
                          <m:r>
                            <a:rPr lang="en-GB" sz="1400" b="0" i="1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i="1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GB" sz="1400" b="1" i="0" smtClean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𝐈</m:t>
                      </m:r>
                      <m:r>
                        <a:rPr lang="en-GB" sz="1400" b="0" i="1" smtClean="0">
                          <a:solidFill>
                            <a:srgbClr val="A8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GB" sz="1400" i="1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1400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/>
                        <m:sup>
                          <m:r>
                            <a:rPr lang="en-GB" sz="1400" b="0" i="1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GB" sz="1400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GB" sz="1400" b="0" i="1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GB" sz="1400" b="1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400" b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</a:rPr>
                                <m:t>𝚯</m:t>
                              </m:r>
                            </m:e>
                            <m:sub>
                              <m:r>
                                <a:rPr lang="en-GB" sz="1400" b="1" i="1">
                                  <a:solidFill>
                                    <a:srgbClr val="BA56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sub>
                          </m:sSub>
                        </m:e>
                        <m:sup>
                          <m:r>
                            <m:rPr>
                              <m:sty m:val="p"/>
                            </m:rPr>
                            <a:rPr lang="en-GB" sz="1400" b="0" i="0" smtClean="0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GB" sz="1400" b="1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1400" b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</a:rPr>
                            <m:t>𝚯</m:t>
                          </m:r>
                        </m:e>
                        <m:sub>
                          <m:r>
                            <a:rPr lang="en-GB" sz="1400" b="1" i="1">
                              <a:solidFill>
                                <a:srgbClr val="BA56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</m:oMath>
                  </m:oMathPara>
                </a14:m>
                <a:endParaRPr lang="en-GB" sz="1400" dirty="0">
                  <a:solidFill>
                    <a:srgbClr val="A88000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871EB01-AB20-BF17-02DA-0B3A7CF6A4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4716" y="796989"/>
                <a:ext cx="2303240" cy="355354"/>
              </a:xfrm>
              <a:prstGeom prst="rect">
                <a:avLst/>
              </a:prstGeom>
              <a:blipFill>
                <a:blip r:embed="rId18"/>
                <a:stretch>
                  <a:fillRect b="-51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3229A2-141E-0C3B-7AA9-E9C5C34FE936}"/>
                  </a:ext>
                </a:extLst>
              </p:cNvPr>
              <p:cNvSpPr txBox="1"/>
              <p:nvPr/>
            </p:nvSpPr>
            <p:spPr>
              <a:xfrm>
                <a:off x="-40435" y="950799"/>
                <a:ext cx="238897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∝</m:t>
                      </m:r>
                      <m:r>
                        <a:rPr lang="en-GB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e>
                          <m:sSub>
                            <m:sSubPr>
                              <m:ctrlP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ℳ</m:t>
                              </m:r>
                            </m:e>
                            <m:sub>
                              <m:r>
                                <a:rPr lang="en-GB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83229A2-141E-0C3B-7AA9-E9C5C34FE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0435" y="950799"/>
                <a:ext cx="2388975" cy="369332"/>
              </a:xfrm>
              <a:prstGeom prst="rect">
                <a:avLst/>
              </a:prstGeom>
              <a:blipFill>
                <a:blip r:embed="rId1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723DD-1449-D8A6-579F-755DC2864B4E}"/>
                  </a:ext>
                </a:extLst>
              </p:cNvPr>
              <p:cNvSpPr txBox="1"/>
              <p:nvPr/>
            </p:nvSpPr>
            <p:spPr>
              <a:xfrm>
                <a:off x="3744193" y="1424798"/>
                <a:ext cx="19111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600" dirty="0">
                    <a:solidFill>
                      <a:schemeClr val="bg2">
                        <a:lumMod val="75000"/>
                      </a:schemeClr>
                    </a:solidFill>
                  </a:rPr>
                  <a:t>Prior: </a:t>
                </a:r>
                <a14:m>
                  <m:oMath xmlns:m="http://schemas.openxmlformats.org/officeDocument/2006/math">
                    <m:r>
                      <a:rPr lang="en-GB" sz="1600" b="1" i="1">
                        <a:solidFill>
                          <a:schemeClr val="bg2">
                            <a:lumMod val="75000"/>
                          </a:schemeClr>
                        </a:solidFill>
                        <a:latin typeface="Cambria Math" panose="02040503050406030204" pitchFamily="18" charset="0"/>
                      </a:rPr>
                      <m:t>𝝃</m:t>
                    </m:r>
                  </m:oMath>
                </a14:m>
                <a:r>
                  <a:rPr lang="en-GB" sz="1600" dirty="0">
                    <a:solidFill>
                      <a:schemeClr val="bg2">
                        <a:lumMod val="75000"/>
                      </a:schemeClr>
                    </a:solidFill>
                  </a:rPr>
                  <a:t> magnitude 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03723DD-1449-D8A6-579F-755DC2864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4193" y="1424798"/>
                <a:ext cx="1911101" cy="338554"/>
              </a:xfrm>
              <a:prstGeom prst="rect">
                <a:avLst/>
              </a:prstGeom>
              <a:blipFill>
                <a:blip r:embed="rId20"/>
                <a:stretch>
                  <a:fillRect l="-1592" t="-5455" r="-637" b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06ACB56D-E73F-4B01-CD8F-8D3283140A4B}"/>
              </a:ext>
            </a:extLst>
          </p:cNvPr>
          <p:cNvSpPr txBox="1"/>
          <p:nvPr/>
        </p:nvSpPr>
        <p:spPr>
          <a:xfrm>
            <a:off x="4825546" y="2674696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rgbClr val="FF9300"/>
                </a:solidFill>
              </a:rPr>
              <a:t>Occam Factor</a:t>
            </a:r>
          </a:p>
        </p:txBody>
      </p:sp>
    </p:spTree>
    <p:extLst>
      <p:ext uri="{BB962C8B-B14F-4D97-AF65-F5344CB8AC3E}">
        <p14:creationId xmlns:p14="http://schemas.microsoft.com/office/powerpoint/2010/main" val="88684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  <p:bldP spid="10" grpId="0"/>
      <p:bldP spid="11" grpId="0" animBg="1"/>
      <p:bldP spid="12" grpId="0"/>
      <p:bldP spid="13" grpId="0" animBg="1"/>
      <p:bldP spid="14" grpId="0"/>
      <p:bldP spid="16" grpId="0" animBg="1"/>
      <p:bldP spid="17" grpId="0" animBg="1"/>
      <p:bldP spid="31" grpId="0"/>
      <p:bldP spid="32" grpId="0"/>
      <p:bldP spid="33" grpId="0"/>
      <p:bldP spid="34" grpId="0"/>
      <p:bldP spid="35" grpId="0" animBg="1"/>
      <p:bldP spid="36" grpId="0"/>
      <p:bldP spid="37" grpId="0"/>
      <p:bldP spid="38" grpId="0" animBg="1"/>
      <p:bldP spid="5" grpId="0"/>
      <p:bldP spid="15" grpId="0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EA1865-2661-3492-37E8-7636C2FF5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23914"/>
            <a:ext cx="8884428" cy="380667"/>
          </a:xfrm>
        </p:spPr>
        <p:txBody>
          <a:bodyPr/>
          <a:lstStyle/>
          <a:p>
            <a:r>
              <a:rPr lang="en-GB" dirty="0"/>
              <a:t>Composition of Evidence during Bayesian Model Selection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B0D5D81-C8B4-9DFC-B176-B2B71E89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527" y="963034"/>
            <a:ext cx="7844486" cy="4187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7F39A49-BF6C-5BAF-B256-61A2E3D68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785" t="-11" r="25770" b="97820"/>
          <a:stretch/>
        </p:blipFill>
        <p:spPr>
          <a:xfrm>
            <a:off x="717176" y="583283"/>
            <a:ext cx="4769422" cy="379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D47ABA-D688-11F8-072C-F4F98EDD3C40}"/>
                  </a:ext>
                </a:extLst>
              </p:cNvPr>
              <p:cNvSpPr txBox="1"/>
              <p:nvPr/>
            </p:nvSpPr>
            <p:spPr>
              <a:xfrm>
                <a:off x="5486598" y="549141"/>
                <a:ext cx="45944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=200,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D47ABA-D688-11F8-072C-F4F98EDD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98" y="549141"/>
                <a:ext cx="45944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3272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FEA1865-2661-3492-37E8-7636C2FF5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23914"/>
            <a:ext cx="8884428" cy="380667"/>
          </a:xfrm>
        </p:spPr>
        <p:txBody>
          <a:bodyPr/>
          <a:lstStyle/>
          <a:p>
            <a:r>
              <a:rPr lang="en-GB" dirty="0"/>
              <a:t>Composition of Evidence during Bayesian Model Selection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B0D5D81-C8B4-9DFC-B176-B2B71E89FC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79527" y="963034"/>
            <a:ext cx="7844485" cy="4187448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7F39A49-BF6C-5BAF-B256-61A2E3D68A2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25785" t="-11" r="25770" b="97820"/>
          <a:stretch/>
        </p:blipFill>
        <p:spPr>
          <a:xfrm>
            <a:off x="717176" y="583283"/>
            <a:ext cx="4769422" cy="3797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D47ABA-D688-11F8-072C-F4F98EDD3C40}"/>
                  </a:ext>
                </a:extLst>
              </p:cNvPr>
              <p:cNvSpPr txBox="1"/>
              <p:nvPr/>
            </p:nvSpPr>
            <p:spPr>
              <a:xfrm>
                <a:off x="5486598" y="549141"/>
                <a:ext cx="459441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800" i="1" smtClean="0">
                          <a:latin typeface="Cambria Math" panose="02040503050406030204" pitchFamily="18" charset="0"/>
                        </a:rPr>
                        <m:t>#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𝐷𝑎𝑡𝑎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=50, 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GB" sz="1800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7D47ABA-D688-11F8-072C-F4F98EDD3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598" y="549141"/>
                <a:ext cx="4594412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28075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633C6EE-8E67-5E72-BA4A-1E3FC691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Successful Applications of Bayesian-SINDy to Real-life Data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4EA1C5C-5B57-70F1-EEF8-F220060E6CA9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147483" y="706583"/>
            <a:ext cx="4109885" cy="2351249"/>
          </a:xfrm>
        </p:spPr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Lynx and Hare population in Canada </a:t>
            </a:r>
          </a:p>
          <a:p>
            <a:pPr marL="685800" lvl="1"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Projection based on pelts trades by the Hudson Bay Company</a:t>
            </a:r>
          </a:p>
          <a:p>
            <a:pPr marL="685800" lvl="1"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Annual data collected between</a:t>
            </a:r>
            <a:br>
              <a:rPr lang="en-GB" sz="1600" dirty="0">
                <a:solidFill>
                  <a:srgbClr val="000000"/>
                </a:solidFill>
                <a:cs typeface="+mn-cs"/>
              </a:rPr>
            </a:br>
            <a:r>
              <a:rPr kumimoji="0" lang="en-GB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1900-1920</a:t>
            </a:r>
          </a:p>
          <a:p>
            <a:pPr marL="685800" lvl="1"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cs typeface="+mn-cs"/>
              </a:rPr>
              <a:t>Only consists of </a:t>
            </a:r>
            <a:r>
              <a:rPr lang="en-GB" sz="1600" dirty="0">
                <a:solidFill>
                  <a:srgbClr val="FF0000"/>
                </a:solidFill>
                <a:cs typeface="+mn-cs"/>
              </a:rPr>
              <a:t>21 data points</a:t>
            </a:r>
          </a:p>
          <a:p>
            <a:pPr marL="685800" lvl="1">
              <a:spcBef>
                <a:spcPts val="0"/>
              </a:spcBef>
              <a:buClrTx/>
              <a:buFont typeface="Arial" panose="020B0604020202020204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cs typeface="+mn-cs"/>
              </a:rPr>
              <a:t>Classical dataset to demonstrate the </a:t>
            </a:r>
            <a:r>
              <a:rPr lang="en-GB" sz="1600" dirty="0" err="1">
                <a:solidFill>
                  <a:srgbClr val="000000"/>
                </a:solidFill>
                <a:highlight>
                  <a:srgbClr val="FFFF00"/>
                </a:highlight>
                <a:cs typeface="+mn-cs"/>
              </a:rPr>
              <a:t>Lotka</a:t>
            </a:r>
            <a:r>
              <a:rPr lang="en-GB" sz="1600" dirty="0">
                <a:solidFill>
                  <a:srgbClr val="000000"/>
                </a:solidFill>
                <a:highlight>
                  <a:srgbClr val="FFFF00"/>
                </a:highlight>
                <a:cs typeface="+mn-cs"/>
              </a:rPr>
              <a:t>-Volterra</a:t>
            </a:r>
            <a:r>
              <a:rPr lang="en-GB" sz="1600" dirty="0">
                <a:solidFill>
                  <a:srgbClr val="000000"/>
                </a:solidFill>
                <a:cs typeface="+mn-cs"/>
              </a:rPr>
              <a:t> equation governing population dynamics</a:t>
            </a:r>
          </a:p>
        </p:txBody>
      </p:sp>
      <p:pic>
        <p:nvPicPr>
          <p:cNvPr id="14" name="Content Placeholder 11">
            <a:extLst>
              <a:ext uri="{FF2B5EF4-FFF2-40B4-BE49-F238E27FC236}">
                <a16:creationId xmlns:a16="http://schemas.microsoft.com/office/drawing/2014/main" id="{A17D406A-F3E4-93AB-7B0D-BE048A7A58F2}"/>
              </a:ext>
            </a:extLst>
          </p:cNvPr>
          <p:cNvPicPr>
            <a:picLocks noGrp="1" noChangeAspect="1"/>
          </p:cNvPicPr>
          <p:nvPr>
            <p:ph idx="12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3511" r="3511"/>
          <a:stretch/>
        </p:blipFill>
        <p:spPr>
          <a:xfrm>
            <a:off x="4257368" y="738607"/>
            <a:ext cx="4792921" cy="3730334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E4B70D-5EBF-E8EB-6274-06DA1F8ABFD4}"/>
                  </a:ext>
                </a:extLst>
              </p:cNvPr>
              <p:cNvSpPr txBox="1"/>
              <p:nvPr/>
            </p:nvSpPr>
            <p:spPr>
              <a:xfrm>
                <a:off x="221225" y="3057832"/>
                <a:ext cx="4591664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1">
                  <a:defRPr/>
                </a:pPr>
                <a:r>
                  <a:rPr lang="en-GB" sz="2000" dirty="0">
                    <a:solidFill>
                      <a:srgbClr val="C00000"/>
                    </a:solidFill>
                  </a:rPr>
                  <a:t>SINDy: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=11.3+0.091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−0.74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=−18.4+0.57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−0.074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</m:oMath>
                  </m:oMathPara>
                </a14:m>
                <a:endParaRPr lang="en-GB" sz="2000" dirty="0">
                  <a:solidFill>
                    <a:srgbClr val="C00000"/>
                  </a:solidFill>
                  <a:cs typeface="+mn-cs"/>
                </a:endParaRPr>
              </a:p>
              <a:p>
                <a:pPr marL="0" lvl="1">
                  <a:spcBef>
                    <a:spcPts val="0"/>
                  </a:spcBef>
                  <a:buClrTx/>
                  <a:defRPr/>
                </a:pPr>
                <a:r>
                  <a:rPr lang="en-GB" sz="2000" dirty="0">
                    <a:solidFill>
                      <a:schemeClr val="tx2"/>
                    </a:solidFill>
                    <a:cs typeface="+mn-cs"/>
                  </a:rPr>
                  <a:t>B-SINDy: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en-GB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𝑢</m:t>
                          </m:r>
                        </m:e>
                      </m:acc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kumimoji="0" lang="en-GB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0.45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−0.022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𝑢𝑣</m:t>
                      </m:r>
                    </m:oMath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r>
                            <a:rPr kumimoji="0" lang="en-GB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chemeClr val="tx2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𝑣</m:t>
                          </m:r>
                        </m:e>
                      </m:acc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=−1.05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𝑣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+0.029</m:t>
                      </m:r>
                      <m:r>
                        <a:rPr kumimoji="0" lang="en-GB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𝑢𝑣</m:t>
                      </m:r>
                    </m:oMath>
                  </m:oMathPara>
                </a14:m>
                <a:endParaRPr kumimoji="0" lang="en-GB" sz="2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7E4B70D-5EBF-E8EB-6274-06DA1F8ABF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225" y="3057832"/>
                <a:ext cx="4591664" cy="1938992"/>
              </a:xfrm>
              <a:prstGeom prst="rect">
                <a:avLst/>
              </a:prstGeom>
              <a:blipFill>
                <a:blip r:embed="rId5"/>
                <a:stretch>
                  <a:fillRect l="-1326" t="-157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Speech Bubble: Rectangle 15">
            <a:extLst>
              <a:ext uri="{FF2B5EF4-FFF2-40B4-BE49-F238E27FC236}">
                <a16:creationId xmlns:a16="http://schemas.microsoft.com/office/drawing/2014/main" id="{F4E37684-C71C-EF1E-92C7-37A67C4FAAEE}"/>
              </a:ext>
            </a:extLst>
          </p:cNvPr>
          <p:cNvSpPr/>
          <p:nvPr/>
        </p:nvSpPr>
        <p:spPr>
          <a:xfrm>
            <a:off x="4176701" y="4631248"/>
            <a:ext cx="2120658" cy="390568"/>
          </a:xfrm>
          <a:prstGeom prst="wedgeRectCallout">
            <a:avLst>
              <a:gd name="adj1" fmla="val -75558"/>
              <a:gd name="adj2" fmla="val -51531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600" dirty="0" err="1">
                <a:highlight>
                  <a:srgbClr val="FFFF00"/>
                </a:highlight>
              </a:rPr>
              <a:t>Lotka</a:t>
            </a:r>
            <a:r>
              <a:rPr lang="en-GB" sz="1600" dirty="0">
                <a:highlight>
                  <a:srgbClr val="FFFF00"/>
                </a:highlight>
              </a:rPr>
              <a:t>-Volterra eqn.!</a:t>
            </a:r>
          </a:p>
        </p:txBody>
      </p:sp>
    </p:spTree>
    <p:extLst>
      <p:ext uri="{BB962C8B-B14F-4D97-AF65-F5344CB8AC3E}">
        <p14:creationId xmlns:p14="http://schemas.microsoft.com/office/powerpoint/2010/main" val="1905909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6C0FB4A-154D-7163-2057-EB56F68DA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679" y="1184379"/>
            <a:ext cx="3253563" cy="32535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B5DB9-DDDD-6058-B55F-0180833AD6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505" y="1184379"/>
            <a:ext cx="3253563" cy="32535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1078B73-BFB0-1534-0719-179CFA7F7F51}"/>
              </a:ext>
            </a:extLst>
          </p:cNvPr>
          <p:cNvSpPr txBox="1"/>
          <p:nvPr/>
        </p:nvSpPr>
        <p:spPr>
          <a:xfrm>
            <a:off x="1601286" y="7055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B-SINDy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B2ED702-FE5B-AA7E-3305-577B7EC9C39B}"/>
              </a:ext>
            </a:extLst>
          </p:cNvPr>
          <p:cNvSpPr txBox="1"/>
          <p:nvPr/>
        </p:nvSpPr>
        <p:spPr>
          <a:xfrm>
            <a:off x="6435112" y="755810"/>
            <a:ext cx="996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/>
              <a:t>Turing.jl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30207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A391995A-4169-4811-9C14-1AA2FB555D24}"/>
              </a:ext>
            </a:extLst>
          </p:cNvPr>
          <p:cNvSpPr/>
          <p:nvPr/>
        </p:nvSpPr>
        <p:spPr>
          <a:xfrm>
            <a:off x="5943599" y="2451518"/>
            <a:ext cx="3097837" cy="2336628"/>
          </a:xfrm>
          <a:prstGeom prst="roundRect">
            <a:avLst>
              <a:gd name="adj" fmla="val 12343"/>
            </a:avLst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E87D559-BE84-AE37-E9C5-97CDC8602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28959"/>
            <a:ext cx="8884428" cy="380667"/>
          </a:xfrm>
        </p:spPr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97EC2FB-FB6E-514A-1167-ED0E58E90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83" y="576301"/>
            <a:ext cx="5693795" cy="4438239"/>
          </a:xfrm>
        </p:spPr>
        <p:txBody>
          <a:bodyPr/>
          <a:lstStyle/>
          <a:p>
            <a:r>
              <a:rPr lang="en-GB" dirty="0"/>
              <a:t>B-SINDy is a more </a:t>
            </a:r>
            <a:r>
              <a:rPr lang="en-GB" u="sng" dirty="0"/>
              <a:t>robust</a:t>
            </a:r>
            <a:r>
              <a:rPr lang="en-GB" dirty="0"/>
              <a:t> framework to learn and select models than SINDy</a:t>
            </a:r>
          </a:p>
          <a:p>
            <a:pPr lvl="1"/>
            <a:r>
              <a:rPr lang="en-GB" dirty="0"/>
              <a:t>It is just as </a:t>
            </a:r>
            <a:r>
              <a:rPr lang="en-GB" u="sng" dirty="0"/>
              <a:t>fast</a:t>
            </a:r>
            <a:r>
              <a:rPr lang="en-GB" dirty="0"/>
              <a:t> as </a:t>
            </a:r>
            <a:r>
              <a:rPr lang="en-GB" dirty="0" err="1"/>
              <a:t>SINDy</a:t>
            </a:r>
            <a:endParaRPr lang="en-GB" dirty="0"/>
          </a:p>
          <a:p>
            <a:pPr lvl="1"/>
            <a:r>
              <a:rPr lang="en-GB" dirty="0"/>
              <a:t>Takes into account the uncertainty in the data</a:t>
            </a:r>
          </a:p>
          <a:p>
            <a:pPr lvl="1"/>
            <a:r>
              <a:rPr lang="en-GB" dirty="0"/>
              <a:t>Works better than </a:t>
            </a:r>
            <a:r>
              <a:rPr lang="en-GB" dirty="0" err="1"/>
              <a:t>SINDy</a:t>
            </a:r>
            <a:r>
              <a:rPr lang="en-GB" dirty="0"/>
              <a:t> in the small and noisy datasets</a:t>
            </a:r>
          </a:p>
          <a:p>
            <a:r>
              <a:rPr lang="en-GB" dirty="0"/>
              <a:t>B-SINDy also gives uncertainties in the parameters (i.e. Uncertainty Quantification)</a:t>
            </a:r>
          </a:p>
          <a:p>
            <a:r>
              <a:rPr lang="en-GB" dirty="0"/>
              <a:t>Future work</a:t>
            </a:r>
          </a:p>
          <a:p>
            <a:pPr lvl="1"/>
            <a:r>
              <a:rPr lang="en-GB" dirty="0"/>
              <a:t>Extending B-SINDy with information theory</a:t>
            </a:r>
          </a:p>
          <a:p>
            <a:pPr lvl="2"/>
            <a:r>
              <a:rPr lang="en-GB" sz="1600" dirty="0"/>
              <a:t>Active Learning</a:t>
            </a:r>
          </a:p>
          <a:p>
            <a:pPr lvl="1"/>
            <a:r>
              <a:rPr lang="en-GB" dirty="0"/>
              <a:t>Learning a common model from several datasets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B44520-8C21-A448-1879-B106E678FC4B}"/>
              </a:ext>
            </a:extLst>
          </p:cNvPr>
          <p:cNvSpPr txBox="1">
            <a:spLocks/>
          </p:cNvSpPr>
          <p:nvPr/>
        </p:nvSpPr>
        <p:spPr>
          <a:xfrm>
            <a:off x="7644391" y="4097359"/>
            <a:ext cx="1131671" cy="581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 baseline="0">
                <a:solidFill>
                  <a:srgbClr val="002548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u="sng"/>
              <a:t>M. Juniper</a:t>
            </a:r>
          </a:p>
          <a:p>
            <a:pPr algn="ctr"/>
            <a:r>
              <a:rPr lang="en-US" sz="1600" i="1"/>
              <a:t>Cambridge</a:t>
            </a:r>
            <a:endParaRPr lang="en-GB" i="1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53F26A9-1BE0-6B10-E5D2-D19C4583BA46}"/>
              </a:ext>
            </a:extLst>
          </p:cNvPr>
          <p:cNvSpPr txBox="1">
            <a:spLocks/>
          </p:cNvSpPr>
          <p:nvPr/>
        </p:nvSpPr>
        <p:spPr>
          <a:xfrm>
            <a:off x="6178598" y="4090635"/>
            <a:ext cx="1131671" cy="58114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 baseline="0">
                <a:solidFill>
                  <a:srgbClr val="002548"/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Clr>
                <a:srgbClr val="002548"/>
              </a:buClr>
              <a:buFont typeface="Arial"/>
              <a:buNone/>
              <a:defRPr sz="1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600" u="sng"/>
              <a:t>U. </a:t>
            </a:r>
            <a:r>
              <a:rPr lang="en-US" sz="1600" u="sng" err="1"/>
              <a:t>Fasel</a:t>
            </a:r>
            <a:endParaRPr lang="en-US" sz="1600" u="sng"/>
          </a:p>
          <a:p>
            <a:pPr algn="ctr"/>
            <a:r>
              <a:rPr lang="en-US" sz="1600" i="1"/>
              <a:t>Imperial</a:t>
            </a:r>
            <a:endParaRPr lang="en-GB" i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2493C8-5620-0C79-0FFF-C0899663A065}"/>
              </a:ext>
            </a:extLst>
          </p:cNvPr>
          <p:cNvSpPr txBox="1"/>
          <p:nvPr/>
        </p:nvSpPr>
        <p:spPr>
          <a:xfrm>
            <a:off x="4203224" y="4835723"/>
            <a:ext cx="49407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>
                <a:solidFill>
                  <a:schemeClr val="bg2"/>
                </a:solidFill>
              </a:rPr>
              <a:t>This work is supported by Peterhouse Research Fellowship.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8773CA2-57EC-6C7E-91A8-FFB3777BF1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9250" l="9496" r="91691">
                        <a14:foregroundMark x1="29080" y1="93000" x2="29080" y2="93000"/>
                        <a14:foregroundMark x1="94362" y1="93000" x2="52522" y2="78500"/>
                        <a14:foregroundMark x1="52522" y1="78500" x2="15430" y2="96000"/>
                        <a14:foregroundMark x1="15430" y1="96000" x2="76558" y2="99250"/>
                        <a14:foregroundMark x1="76558" y1="99250" x2="91691" y2="97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75400" y="2739816"/>
            <a:ext cx="1138066" cy="135082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86EB43-0F96-B1BA-4CC0-1EBE7E4C7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6667" b="99167" l="10000" r="97667">
                        <a14:foregroundMark x1="29667" y1="45833" x2="27833" y2="42333"/>
                        <a14:foregroundMark x1="51333" y1="10167" x2="56833" y2="7833"/>
                        <a14:foregroundMark x1="59833" y1="8500" x2="55000" y2="6667"/>
                        <a14:foregroundMark x1="85167" y1="82167" x2="47333" y2="93000"/>
                        <a14:foregroundMark x1="47333" y1="93000" x2="82167" y2="88833"/>
                        <a14:foregroundMark x1="85167" y1="91167" x2="97833" y2="95500"/>
                        <a14:foregroundMark x1="87000" y1="95500" x2="22333" y2="99167"/>
                        <a14:foregroundMark x1="27833" y1="91167" x2="27833" y2="90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545267" y="2880580"/>
            <a:ext cx="1171647" cy="1171647"/>
          </a:xfrm>
          <a:prstGeom prst="rect">
            <a:avLst/>
          </a:prstGeom>
        </p:spPr>
      </p:pic>
      <p:sp>
        <p:nvSpPr>
          <p:cNvPr id="11" name="Title 2">
            <a:extLst>
              <a:ext uri="{FF2B5EF4-FFF2-40B4-BE49-F238E27FC236}">
                <a16:creationId xmlns:a16="http://schemas.microsoft.com/office/drawing/2014/main" id="{D5CA4EC4-2BD4-2B60-5C54-1FF565260E1F}"/>
              </a:ext>
            </a:extLst>
          </p:cNvPr>
          <p:cNvSpPr txBox="1">
            <a:spLocks/>
          </p:cNvSpPr>
          <p:nvPr/>
        </p:nvSpPr>
        <p:spPr>
          <a:xfrm>
            <a:off x="6175400" y="2513164"/>
            <a:ext cx="2433791" cy="380667"/>
          </a:xfrm>
          <a:prstGeom prst="rect">
            <a:avLst/>
          </a:prstGeom>
        </p:spPr>
        <p:txBody>
          <a:bodyPr vert="horz" lIns="0" tIns="45720" rIns="0" bIns="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1" kern="1200">
                <a:solidFill>
                  <a:srgbClr val="003E74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GB" dirty="0"/>
              <a:t>Collaborators: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075707-86C5-7D68-257F-DE83D5548B71}"/>
              </a:ext>
            </a:extLst>
          </p:cNvPr>
          <p:cNvSpPr txBox="1"/>
          <p:nvPr/>
        </p:nvSpPr>
        <p:spPr>
          <a:xfrm>
            <a:off x="5943599" y="1399917"/>
            <a:ext cx="9669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u="sng" dirty="0" err="1"/>
              <a:t>arXiv</a:t>
            </a:r>
            <a:r>
              <a:rPr lang="en-GB" u="sng" dirty="0"/>
              <a:t> </a:t>
            </a:r>
            <a:br>
              <a:rPr lang="en-GB" u="sng" dirty="0"/>
            </a:br>
            <a:r>
              <a:rPr lang="en-GB" u="sng" dirty="0"/>
              <a:t>preprint</a:t>
            </a:r>
            <a:br>
              <a:rPr lang="en-GB" u="sng" dirty="0"/>
            </a:br>
            <a:r>
              <a:rPr lang="en-GB" u="sng" dirty="0"/>
              <a:t>@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68BC9CF-FAD4-F66D-963E-82A4AF8FAB2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7614" y="67631"/>
            <a:ext cx="2267515" cy="226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388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5367-5C53-E527-C391-4AE16CB1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04894"/>
            <a:ext cx="8884428" cy="380667"/>
          </a:xfrm>
        </p:spPr>
        <p:txBody>
          <a:bodyPr/>
          <a:lstStyle/>
          <a:p>
            <a:r>
              <a:rPr lang="en-GB" dirty="0"/>
              <a:t>B-SINDy = Bayesian Sparse Regression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B2DC01D-ED4C-55B8-8457-23EDF8B2615E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0879" y="3935280"/>
            <a:ext cx="5477142" cy="967230"/>
          </a:xfrm>
        </p:spPr>
        <p:txBody>
          <a:bodyPr/>
          <a:lstStyle/>
          <a:p>
            <a:pPr marL="0" indent="0" algn="ctr">
              <a:buNone/>
            </a:pPr>
            <a:r>
              <a:rPr lang="en-GB" dirty="0"/>
              <a:t>SINDy-typed regression = Sparse Regression</a:t>
            </a:r>
          </a:p>
          <a:p>
            <a:pPr marL="0" indent="0" algn="ctr">
              <a:buNone/>
            </a:pPr>
            <a:r>
              <a:rPr lang="en-GB" dirty="0"/>
              <a:t>+</a:t>
            </a:r>
          </a:p>
          <a:p>
            <a:pPr marL="0" indent="0" algn="ctr">
              <a:buNone/>
            </a:pPr>
            <a:r>
              <a:rPr lang="en-GB" dirty="0"/>
              <a:t>Bayesian model selection by </a:t>
            </a:r>
            <a:r>
              <a:rPr lang="en-GB" b="1" dirty="0"/>
              <a:t>Evidence</a:t>
            </a: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82BCEBD-4561-CC24-72BF-0B6649968449}"/>
              </a:ext>
            </a:extLst>
          </p:cNvPr>
          <p:cNvGrpSpPr/>
          <p:nvPr/>
        </p:nvGrpSpPr>
        <p:grpSpPr>
          <a:xfrm>
            <a:off x="227520" y="545826"/>
            <a:ext cx="4715619" cy="3230580"/>
            <a:chOff x="3895482" y="1577463"/>
            <a:chExt cx="5513599" cy="3777260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0142826-D501-DC62-F41B-AAC89075DEC9}"/>
                </a:ext>
              </a:extLst>
            </p:cNvPr>
            <p:cNvGrpSpPr/>
            <p:nvPr/>
          </p:nvGrpSpPr>
          <p:grpSpPr>
            <a:xfrm>
              <a:off x="3895482" y="1577463"/>
              <a:ext cx="5513599" cy="1104450"/>
              <a:chOff x="4404554" y="1003155"/>
              <a:chExt cx="5513599" cy="1104450"/>
            </a:xfrm>
          </p:grpSpPr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6CF362E1-03D6-6F44-7E27-7E17114DC21B}"/>
                  </a:ext>
                </a:extLst>
              </p:cNvPr>
              <p:cNvSpPr txBox="1"/>
              <p:nvPr/>
            </p:nvSpPr>
            <p:spPr>
              <a:xfrm>
                <a:off x="4404554" y="1165941"/>
                <a:ext cx="1267378" cy="3958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Dynamics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937112C-2AE2-94E2-B260-DC79042C4B93}"/>
                  </a:ext>
                </a:extLst>
              </p:cNvPr>
              <p:cNvSpPr txBox="1"/>
              <p:nvPr/>
            </p:nvSpPr>
            <p:spPr>
              <a:xfrm>
                <a:off x="6515412" y="1012053"/>
                <a:ext cx="1405080" cy="6837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Candidate Functions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F048F442-4DBD-92C7-2C4F-760C924CB111}"/>
                  </a:ext>
                </a:extLst>
              </p:cNvPr>
              <p:cNvSpPr txBox="1"/>
              <p:nvPr/>
            </p:nvSpPr>
            <p:spPr>
              <a:xfrm>
                <a:off x="8454578" y="1003155"/>
                <a:ext cx="1463575" cy="6837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60958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Learnt</a:t>
                </a:r>
                <a:b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</a:br>
                <a:r>
                  <a: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Coefficients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93E2AD2-4F68-D7C3-D22F-184A636F996A}"/>
                      </a:ext>
                    </a:extLst>
                  </p:cNvPr>
                  <p:cNvSpPr txBox="1"/>
                  <p:nvPr/>
                </p:nvSpPr>
                <p:spPr>
                  <a:xfrm>
                    <a:off x="4743122" y="1665652"/>
                    <a:ext cx="563748" cy="441953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609585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kumimoji="0" lang="en-GB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GB" sz="18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𝑿</m:t>
                              </m:r>
                            </m:e>
                          </m:acc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3" name="TextBox 72">
                    <a:extLst>
                      <a:ext uri="{FF2B5EF4-FFF2-40B4-BE49-F238E27FC236}">
                        <a16:creationId xmlns:a16="http://schemas.microsoft.com/office/drawing/2014/main" id="{793E2AD2-4F68-D7C3-D22F-184A636F99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43122" y="1665652"/>
                    <a:ext cx="563748" cy="441953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9ED0505-A260-64E2-EC8D-22985DA7E486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275" y="1671423"/>
                    <a:ext cx="823528" cy="4318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4" name="TextBox 73">
                    <a:extLst>
                      <a:ext uri="{FF2B5EF4-FFF2-40B4-BE49-F238E27FC236}">
                        <a16:creationId xmlns:a16="http://schemas.microsoft.com/office/drawing/2014/main" id="{49ED0505-A260-64E2-EC8D-22985DA7E48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8275" y="1671423"/>
                    <a:ext cx="823528" cy="431831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66B5746F-F7C5-DA93-5E8B-F277BF9EFED6}"/>
                      </a:ext>
                    </a:extLst>
                  </p:cNvPr>
                  <p:cNvSpPr txBox="1"/>
                  <p:nvPr/>
                </p:nvSpPr>
                <p:spPr>
                  <a:xfrm>
                    <a:off x="6511530" y="1671423"/>
                    <a:ext cx="1405080" cy="4318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𝚯</m:t>
                          </m:r>
                          <m:d>
                            <m:dPr>
                              <m:ctrlPr>
                                <a:rPr kumimoji="0" lang="en-GB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GB" sz="1800" b="1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𝑿</m:t>
                              </m:r>
                            </m:e>
                          </m:d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5" name="TextBox 74">
                    <a:extLst>
                      <a:ext uri="{FF2B5EF4-FFF2-40B4-BE49-F238E27FC236}">
                        <a16:creationId xmlns:a16="http://schemas.microsoft.com/office/drawing/2014/main" id="{66B5746F-F7C5-DA93-5E8B-F277BF9EFED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511530" y="1671423"/>
                    <a:ext cx="1405080" cy="431831"/>
                  </a:xfrm>
                  <a:prstGeom prst="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DC97304-DAB9-4E50-4274-77B4CB48738D}"/>
                      </a:ext>
                    </a:extLst>
                  </p:cNvPr>
                  <p:cNvSpPr txBox="1"/>
                  <p:nvPr/>
                </p:nvSpPr>
                <p:spPr>
                  <a:xfrm>
                    <a:off x="7983409" y="1671423"/>
                    <a:ext cx="559709" cy="4318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3DC97304-DAB9-4E50-4274-77B4CB48738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3409" y="1671423"/>
                    <a:ext cx="559709" cy="431831"/>
                  </a:xfrm>
                  <a:prstGeom prst="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A5ED575B-1D31-320F-AE60-AFF645F06A6A}"/>
                      </a:ext>
                    </a:extLst>
                  </p:cNvPr>
                  <p:cNvSpPr txBox="1"/>
                  <p:nvPr/>
                </p:nvSpPr>
                <p:spPr>
                  <a:xfrm>
                    <a:off x="8985718" y="1671423"/>
                    <a:ext cx="426432" cy="431831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800" b="1" i="0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𝚵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7" name="TextBox 76">
                    <a:extLst>
                      <a:ext uri="{FF2B5EF4-FFF2-40B4-BE49-F238E27FC236}">
                        <a16:creationId xmlns:a16="http://schemas.microsoft.com/office/drawing/2014/main" id="{A5ED575B-1D31-320F-AE60-AFF645F06A6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985718" y="1671423"/>
                    <a:ext cx="426432" cy="431831"/>
                  </a:xfrm>
                  <a:prstGeom prst="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27EC55-C275-C802-D515-419C52F5E137}"/>
                      </a:ext>
                    </a:extLst>
                  </p:cNvPr>
                  <p:cNvSpPr txBox="1"/>
                  <p:nvPr/>
                </p:nvSpPr>
                <p:spPr>
                  <a:xfrm>
                    <a:off x="5508275" y="1126265"/>
                    <a:ext cx="823528" cy="4318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3327EC55-C275-C802-D515-419C52F5E13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508275" y="1126265"/>
                    <a:ext cx="823528" cy="431830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3B73113-7C35-9EA9-A612-745363193C66}"/>
                      </a:ext>
                    </a:extLst>
                  </p:cNvPr>
                  <p:cNvSpPr txBox="1"/>
                  <p:nvPr/>
                </p:nvSpPr>
                <p:spPr>
                  <a:xfrm>
                    <a:off x="7980052" y="1135163"/>
                    <a:ext cx="559709" cy="43183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kumimoji="0" lang="en-GB" sz="1800" b="1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⋅</m:t>
                          </m:r>
                        </m:oMath>
                      </m:oMathPara>
                    </a14:m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3B73113-7C35-9EA9-A612-745363193C6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80052" y="1135163"/>
                    <a:ext cx="559709" cy="431830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A00D91E2-1472-4C1C-6865-E7555CD887B2}"/>
                </a:ext>
              </a:extLst>
            </p:cNvPr>
            <p:cNvGrpSpPr/>
            <p:nvPr/>
          </p:nvGrpSpPr>
          <p:grpSpPr>
            <a:xfrm>
              <a:off x="4161701" y="2816413"/>
              <a:ext cx="669812" cy="2535049"/>
              <a:chOff x="4697403" y="2238458"/>
              <a:chExt cx="669812" cy="2535049"/>
            </a:xfrm>
          </p:grpSpPr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8595FCDE-8FA0-49AB-2C6D-D804EB6C8B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17010" y="2321156"/>
                <a:ext cx="0" cy="2090320"/>
              </a:xfrm>
              <a:prstGeom prst="line">
                <a:avLst/>
              </a:prstGeom>
              <a:ln w="76200" cap="rnd">
                <a:solidFill>
                  <a:srgbClr val="0532FF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DCEE6A18-0911-6838-FFB7-F5DF902D66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4996" y="2321156"/>
                <a:ext cx="0" cy="2090320"/>
              </a:xfrm>
              <a:prstGeom prst="line">
                <a:avLst/>
              </a:prstGeom>
              <a:ln w="76200" cap="rnd">
                <a:solidFill>
                  <a:srgbClr val="FF2C04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E5C1BC81-6425-1EF5-A737-493A6A19B7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2982" y="2321156"/>
                <a:ext cx="0" cy="2090320"/>
              </a:xfrm>
              <a:prstGeom prst="line">
                <a:avLst/>
              </a:prstGeom>
              <a:ln w="76200" cap="rnd">
                <a:solidFill>
                  <a:srgbClr val="048E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84DDD5D8-73CD-7FDB-515E-31BE5C249589}"/>
                      </a:ext>
                    </a:extLst>
                  </p:cNvPr>
                  <p:cNvSpPr txBox="1"/>
                  <p:nvPr/>
                </p:nvSpPr>
                <p:spPr>
                  <a:xfrm>
                    <a:off x="4709737" y="4485620"/>
                    <a:ext cx="202195" cy="287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acc>
                        </m:oMath>
                      </m:oMathPara>
                    </a14:m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4" name="TextBox 83">
                    <a:extLst>
                      <a:ext uri="{FF2B5EF4-FFF2-40B4-BE49-F238E27FC236}">
                        <a16:creationId xmlns:a16="http://schemas.microsoft.com/office/drawing/2014/main" id="{84DDD5D8-73CD-7FDB-515E-31BE5C2495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709737" y="4485620"/>
                    <a:ext cx="202195" cy="287887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10345" t="-2500" r="-58621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CCD4E98-FF08-5741-C1C8-2DD570220D83}"/>
                      </a:ext>
                    </a:extLst>
                  </p:cNvPr>
                  <p:cNvSpPr txBox="1"/>
                  <p:nvPr/>
                </p:nvSpPr>
                <p:spPr>
                  <a:xfrm>
                    <a:off x="4906700" y="4485620"/>
                    <a:ext cx="206544" cy="287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𝑦</m:t>
                              </m:r>
                            </m:e>
                          </m:acc>
                        </m:oMath>
                      </m:oMathPara>
                    </a14:m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5" name="TextBox 84">
                    <a:extLst>
                      <a:ext uri="{FF2B5EF4-FFF2-40B4-BE49-F238E27FC236}">
                        <a16:creationId xmlns:a16="http://schemas.microsoft.com/office/drawing/2014/main" id="{9CCD4E98-FF08-5741-C1C8-2DD570220D8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6700" y="4485620"/>
                    <a:ext cx="206544" cy="287887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4138" t="-2500" r="-58621" b="-27500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6336F967-9D85-6C8D-D977-65348626AC4F}"/>
                      </a:ext>
                    </a:extLst>
                  </p:cNvPr>
                  <p:cNvSpPr txBox="1"/>
                  <p:nvPr/>
                </p:nvSpPr>
                <p:spPr>
                  <a:xfrm>
                    <a:off x="5133820" y="4485620"/>
                    <a:ext cx="187802" cy="28788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0" marR="0" lvl="0" indent="0" algn="l" defTabSz="4572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̇"/>
                              <m:ctrlPr>
                                <a:rPr kumimoji="0" lang="en-US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GB" sz="16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𝑧</m:t>
                              </m:r>
                            </m:e>
                          </m:acc>
                        </m:oMath>
                      </m:oMathPara>
                    </a14:m>
                    <a:endParaRPr kumimoji="0" lang="en-US" sz="16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86" name="TextBox 85">
                    <a:extLst>
                      <a:ext uri="{FF2B5EF4-FFF2-40B4-BE49-F238E27FC236}">
                        <a16:creationId xmlns:a16="http://schemas.microsoft.com/office/drawing/2014/main" id="{6336F967-9D85-6C8D-D977-65348626AC4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3820" y="4485620"/>
                    <a:ext cx="187802" cy="287887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15385" t="-2500" r="-73077"/>
                    </a:stretch>
                  </a:blipFill>
                </p:spPr>
                <p:txBody>
                  <a:bodyPr/>
                  <a:lstStyle/>
                  <a:p>
                    <a:r>
                      <a:rPr lang="en-GB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87" name="Left Bracket 86">
                <a:extLst>
                  <a:ext uri="{FF2B5EF4-FFF2-40B4-BE49-F238E27FC236}">
                    <a16:creationId xmlns:a16="http://schemas.microsoft.com/office/drawing/2014/main" id="{31B237B0-0AD7-03CF-1F71-D490CFF6859F}"/>
                  </a:ext>
                </a:extLst>
              </p:cNvPr>
              <p:cNvSpPr/>
              <p:nvPr/>
            </p:nvSpPr>
            <p:spPr>
              <a:xfrm>
                <a:off x="4697403" y="2238458"/>
                <a:ext cx="45719" cy="2255717"/>
              </a:xfrm>
              <a:prstGeom prst="lef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8" name="Right Bracket 87">
                <a:extLst>
                  <a:ext uri="{FF2B5EF4-FFF2-40B4-BE49-F238E27FC236}">
                    <a16:creationId xmlns:a16="http://schemas.microsoft.com/office/drawing/2014/main" id="{05E4FC7C-7EF1-2AFC-838B-761C3E7D1F27}"/>
                  </a:ext>
                </a:extLst>
              </p:cNvPr>
              <p:cNvSpPr/>
              <p:nvPr/>
            </p:nvSpPr>
            <p:spPr>
              <a:xfrm>
                <a:off x="5321496" y="2238458"/>
                <a:ext cx="45719" cy="2255717"/>
              </a:xfrm>
              <a:prstGeom prst="righ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BB3E084-ED36-F4F7-B3C1-BE0C7504F2F3}"/>
                    </a:ext>
                  </a:extLst>
                </p:cNvPr>
                <p:cNvSpPr txBox="1"/>
                <p:nvPr/>
              </p:nvSpPr>
              <p:spPr>
                <a:xfrm>
                  <a:off x="4709024" y="3287334"/>
                  <a:ext cx="823528" cy="43183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DBB3E084-ED36-F4F7-B3C1-BE0C7504F2F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9024" y="3287334"/>
                  <a:ext cx="823528" cy="431831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4541B64-4809-7CE4-4E94-F0F93EBFA766}"/>
                </a:ext>
              </a:extLst>
            </p:cNvPr>
            <p:cNvCxnSpPr>
              <a:cxnSpLocks/>
            </p:cNvCxnSpPr>
            <p:nvPr/>
          </p:nvCxnSpPr>
          <p:spPr>
            <a:xfrm>
              <a:off x="5656690" y="2889271"/>
              <a:ext cx="0" cy="2090320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00F6115A-DB74-5D76-9049-5D0196AB0EC1}"/>
                </a:ext>
              </a:extLst>
            </p:cNvPr>
            <p:cNvCxnSpPr>
              <a:cxnSpLocks/>
            </p:cNvCxnSpPr>
            <p:nvPr/>
          </p:nvCxnSpPr>
          <p:spPr>
            <a:xfrm>
              <a:off x="5776904" y="2889271"/>
              <a:ext cx="0" cy="2090320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957B38B2-BCD0-6AA0-DED5-C898FEEA2363}"/>
                </a:ext>
              </a:extLst>
            </p:cNvPr>
            <p:cNvCxnSpPr>
              <a:cxnSpLocks/>
            </p:cNvCxnSpPr>
            <p:nvPr/>
          </p:nvCxnSpPr>
          <p:spPr>
            <a:xfrm>
              <a:off x="5897118" y="2889271"/>
              <a:ext cx="0" cy="2090320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4E03B8F-32C6-1C9F-DEBE-118DE365A9A2}"/>
                    </a:ext>
                  </a:extLst>
                </p:cNvPr>
                <p:cNvSpPr txBox="1"/>
                <p:nvPr/>
              </p:nvSpPr>
              <p:spPr>
                <a:xfrm>
                  <a:off x="5376655" y="5063575"/>
                  <a:ext cx="200546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oMath>
                    </m:oMathPara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C4E03B8F-32C6-1C9F-DEBE-118DE365A9A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6655" y="5063575"/>
                  <a:ext cx="200546" cy="287887"/>
                </a:xfrm>
                <a:prstGeom prst="rect">
                  <a:avLst/>
                </a:prstGeom>
                <a:blipFill>
                  <a:blip r:embed="rId16"/>
                  <a:stretch>
                    <a:fillRect l="-21429" r="-25000"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588C411-4FB3-55DA-239D-DA803F4EA442}"/>
                    </a:ext>
                  </a:extLst>
                </p:cNvPr>
                <p:cNvSpPr txBox="1"/>
                <p:nvPr/>
              </p:nvSpPr>
              <p:spPr>
                <a:xfrm>
                  <a:off x="5656795" y="5063575"/>
                  <a:ext cx="234283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oMath>
                    </m:oMathPara>
                  </a14:m>
                  <a:endPara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E588C411-4FB3-55DA-239D-DA803F4EA44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6795" y="5063575"/>
                  <a:ext cx="234283" cy="287887"/>
                </a:xfrm>
                <a:prstGeom prst="rect">
                  <a:avLst/>
                </a:prstGeom>
                <a:blipFill>
                  <a:blip r:embed="rId17"/>
                  <a:stretch>
                    <a:fillRect l="-18182" r="-21212"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5" name="Left Bracket 94">
              <a:extLst>
                <a:ext uri="{FF2B5EF4-FFF2-40B4-BE49-F238E27FC236}">
                  <a16:creationId xmlns:a16="http://schemas.microsoft.com/office/drawing/2014/main" id="{C2E76C82-6686-0B7D-649C-4110FFEB792D}"/>
                </a:ext>
              </a:extLst>
            </p:cNvPr>
            <p:cNvSpPr/>
            <p:nvPr/>
          </p:nvSpPr>
          <p:spPr>
            <a:xfrm>
              <a:off x="5347392" y="2816413"/>
              <a:ext cx="45719" cy="2255717"/>
            </a:xfrm>
            <a:prstGeom prst="lef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6" name="Right Bracket 95">
                  <a:extLst>
                    <a:ext uri="{FF2B5EF4-FFF2-40B4-BE49-F238E27FC236}">
                      <a16:creationId xmlns:a16="http://schemas.microsoft.com/office/drawing/2014/main" id="{0D6C3503-2A41-6558-B3F6-CF69B7B5F2B3}"/>
                    </a:ext>
                  </a:extLst>
                </p:cNvPr>
                <p:cNvSpPr/>
                <p:nvPr/>
              </p:nvSpPr>
              <p:spPr>
                <a:xfrm>
                  <a:off x="8067749" y="2816413"/>
                  <a:ext cx="45719" cy="2255717"/>
                </a:xfrm>
                <a:prstGeom prst="rightBracket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96" name="Right Bracket 95">
                  <a:extLst>
                    <a:ext uri="{FF2B5EF4-FFF2-40B4-BE49-F238E27FC236}">
                      <a16:creationId xmlns:a16="http://schemas.microsoft.com/office/drawing/2014/main" id="{0D6C3503-2A41-6558-B3F6-CF69B7B5F2B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67749" y="2816413"/>
                  <a:ext cx="45719" cy="2255717"/>
                </a:xfrm>
                <a:prstGeom prst="rightBracket">
                  <a:avLst/>
                </a:prstGeom>
                <a:blipFill>
                  <a:blip r:embed="rId18"/>
                  <a:stretch>
                    <a:fillRect l="-75000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4B91B4E-AA92-D000-8DB1-D23DE4513045}"/>
                </a:ext>
              </a:extLst>
            </p:cNvPr>
            <p:cNvCxnSpPr>
              <a:cxnSpLocks/>
            </p:cNvCxnSpPr>
            <p:nvPr/>
          </p:nvCxnSpPr>
          <p:spPr>
            <a:xfrm>
              <a:off x="6809601" y="2889271"/>
              <a:ext cx="0" cy="2090320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FCD76941-2B3E-13DB-4B26-701198A87ED9}"/>
                </a:ext>
              </a:extLst>
            </p:cNvPr>
            <p:cNvCxnSpPr>
              <a:cxnSpLocks/>
            </p:cNvCxnSpPr>
            <p:nvPr/>
          </p:nvCxnSpPr>
          <p:spPr>
            <a:xfrm>
              <a:off x="7407640" y="2889271"/>
              <a:ext cx="0" cy="2090320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E6C323E5-9E99-7354-5246-7D2EE49927E9}"/>
                </a:ext>
              </a:extLst>
            </p:cNvPr>
            <p:cNvCxnSpPr>
              <a:cxnSpLocks/>
            </p:cNvCxnSpPr>
            <p:nvPr/>
          </p:nvCxnSpPr>
          <p:spPr>
            <a:xfrm>
              <a:off x="5486372" y="2889271"/>
              <a:ext cx="0" cy="2090320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6119A37-2DD9-9B52-8A38-0522413C3358}"/>
                    </a:ext>
                  </a:extLst>
                </p:cNvPr>
                <p:cNvSpPr txBox="1"/>
                <p:nvPr/>
              </p:nvSpPr>
              <p:spPr>
                <a:xfrm>
                  <a:off x="6526242" y="5063575"/>
                  <a:ext cx="575175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  <m:r>
                          <a:rPr kumimoji="0" lang="en-GB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r>
                          <a:rPr kumimoji="0" lang="en-GB" sz="1600" b="1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oMath>
                    </m:oMathPara>
                  </a14:m>
                  <a:endPara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0" name="TextBox 99">
                  <a:extLst>
                    <a:ext uri="{FF2B5EF4-FFF2-40B4-BE49-F238E27FC236}">
                      <a16:creationId xmlns:a16="http://schemas.microsoft.com/office/drawing/2014/main" id="{56119A37-2DD9-9B52-8A38-0522413C33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26242" y="5063575"/>
                  <a:ext cx="575175" cy="287887"/>
                </a:xfrm>
                <a:prstGeom prst="rect">
                  <a:avLst/>
                </a:prstGeom>
                <a:blipFill>
                  <a:blip r:embed="rId19"/>
                  <a:stretch>
                    <a:fillRect l="-7407" r="-7407"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1F7F9AB-EBFF-2EBC-B99F-2EFB1162EA88}"/>
                    </a:ext>
                  </a:extLst>
                </p:cNvPr>
                <p:cNvSpPr txBox="1"/>
                <p:nvPr/>
              </p:nvSpPr>
              <p:spPr>
                <a:xfrm>
                  <a:off x="6408542" y="3805772"/>
                  <a:ext cx="262396" cy="2519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… 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1" name="TextBox 100">
                  <a:extLst>
                    <a:ext uri="{FF2B5EF4-FFF2-40B4-BE49-F238E27FC236}">
                      <a16:creationId xmlns:a16="http://schemas.microsoft.com/office/drawing/2014/main" id="{81F7F9AB-EBFF-2EBC-B99F-2EFB1162EA8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08542" y="3805772"/>
                  <a:ext cx="262396" cy="25190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8773D13-7133-FDBA-9BEA-05CB6A1628AC}"/>
                    </a:ext>
                  </a:extLst>
                </p:cNvPr>
                <p:cNvSpPr txBox="1"/>
                <p:nvPr/>
              </p:nvSpPr>
              <p:spPr>
                <a:xfrm>
                  <a:off x="7011583" y="3818300"/>
                  <a:ext cx="262396" cy="2519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… 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E8773D13-7133-FDBA-9BEA-05CB6A1628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11583" y="3818300"/>
                  <a:ext cx="262396" cy="251902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C015C5BF-7661-89BE-3300-2270CF0B3CCF}"/>
                </a:ext>
              </a:extLst>
            </p:cNvPr>
            <p:cNvCxnSpPr>
              <a:cxnSpLocks/>
            </p:cNvCxnSpPr>
            <p:nvPr/>
          </p:nvCxnSpPr>
          <p:spPr>
            <a:xfrm>
              <a:off x="7571441" y="2889271"/>
              <a:ext cx="0" cy="2090320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B97EB269-7334-F2FE-AEA6-7A83F92C014F}"/>
                </a:ext>
              </a:extLst>
            </p:cNvPr>
            <p:cNvCxnSpPr>
              <a:cxnSpLocks/>
            </p:cNvCxnSpPr>
            <p:nvPr/>
          </p:nvCxnSpPr>
          <p:spPr>
            <a:xfrm>
              <a:off x="7735242" y="2889271"/>
              <a:ext cx="0" cy="2090320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21613AD-2E8C-4809-25C9-039B217FA639}"/>
                    </a:ext>
                  </a:extLst>
                </p:cNvPr>
                <p:cNvSpPr txBox="1"/>
                <p:nvPr/>
              </p:nvSpPr>
              <p:spPr>
                <a:xfrm>
                  <a:off x="7334545" y="5060313"/>
                  <a:ext cx="487909" cy="29441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6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sSup>
                          <m:sSupPr>
                            <m:ctrlPr>
                              <a:rPr kumimoji="0" lang="en-GB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GB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𝑿</m:t>
                            </m:r>
                          </m:e>
                          <m:sup>
                            <m:r>
                              <a:rPr kumimoji="0" lang="en-GB" sz="1600" b="1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821613AD-2E8C-4809-25C9-039B217FA6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34545" y="5060313"/>
                  <a:ext cx="487909" cy="294410"/>
                </a:xfrm>
                <a:prstGeom prst="rect">
                  <a:avLst/>
                </a:prstGeom>
                <a:blipFill>
                  <a:blip r:embed="rId22"/>
                  <a:stretch>
                    <a:fillRect l="-5882" r="-1471" b="-975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A4965AC-EB2C-27FE-4482-E2FF1DE52127}"/>
                    </a:ext>
                  </a:extLst>
                </p:cNvPr>
                <p:cNvSpPr txBox="1"/>
                <p:nvPr/>
              </p:nvSpPr>
              <p:spPr>
                <a:xfrm>
                  <a:off x="7791989" y="3805772"/>
                  <a:ext cx="262396" cy="25190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… 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1A4965AC-EB2C-27FE-4482-E2FF1DE521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91989" y="3805772"/>
                  <a:ext cx="262396" cy="251902"/>
                </a:xfrm>
                <a:prstGeom prst="rect">
                  <a:avLst/>
                </a:prstGeom>
                <a:blipFill>
                  <a:blip r:embed="rId2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Left Bracket 106">
              <a:extLst>
                <a:ext uri="{FF2B5EF4-FFF2-40B4-BE49-F238E27FC236}">
                  <a16:creationId xmlns:a16="http://schemas.microsoft.com/office/drawing/2014/main" id="{D0BE635A-F378-B205-6A75-A819DE89936F}"/>
                </a:ext>
              </a:extLst>
            </p:cNvPr>
            <p:cNvSpPr/>
            <p:nvPr/>
          </p:nvSpPr>
          <p:spPr>
            <a:xfrm>
              <a:off x="8270306" y="2834356"/>
              <a:ext cx="69808" cy="1537556"/>
            </a:xfrm>
            <a:prstGeom prst="lef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Right Bracket 107">
                  <a:extLst>
                    <a:ext uri="{FF2B5EF4-FFF2-40B4-BE49-F238E27FC236}">
                      <a16:creationId xmlns:a16="http://schemas.microsoft.com/office/drawing/2014/main" id="{1D6FBE3E-177F-2725-32F3-1F32B42A3EF7}"/>
                    </a:ext>
                  </a:extLst>
                </p:cNvPr>
                <p:cNvSpPr/>
                <p:nvPr/>
              </p:nvSpPr>
              <p:spPr>
                <a:xfrm>
                  <a:off x="9114089" y="2834356"/>
                  <a:ext cx="45719" cy="1537556"/>
                </a:xfrm>
                <a:prstGeom prst="rightBracket">
                  <a:avLst/>
                </a:prstGeom>
                <a:effectLst/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 </m:t>
                        </m:r>
                      </m:oMath>
                    </m:oMathPara>
                  </a14:m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08" name="Right Bracket 107">
                  <a:extLst>
                    <a:ext uri="{FF2B5EF4-FFF2-40B4-BE49-F238E27FC236}">
                      <a16:creationId xmlns:a16="http://schemas.microsoft.com/office/drawing/2014/main" id="{1D6FBE3E-177F-2725-32F3-1F32B42A3EF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14089" y="2834356"/>
                  <a:ext cx="45719" cy="1537556"/>
                </a:xfrm>
                <a:prstGeom prst="rightBracket">
                  <a:avLst/>
                </a:prstGeom>
                <a:blipFill>
                  <a:blip r:embed="rId23"/>
                  <a:stretch>
                    <a:fillRect l="-66667"/>
                  </a:stretch>
                </a:blipFill>
                <a:effectLst/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F25F09E7-DCE0-5FC9-033C-802CBDDFBBE3}"/>
                </a:ext>
              </a:extLst>
            </p:cNvPr>
            <p:cNvCxnSpPr>
              <a:cxnSpLocks/>
            </p:cNvCxnSpPr>
            <p:nvPr/>
          </p:nvCxnSpPr>
          <p:spPr>
            <a:xfrm>
              <a:off x="8709044" y="2924014"/>
              <a:ext cx="0" cy="1343187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41254EC9-5DBD-D916-6401-E4234FBD46A5}"/>
                </a:ext>
              </a:extLst>
            </p:cNvPr>
            <p:cNvCxnSpPr>
              <a:cxnSpLocks/>
            </p:cNvCxnSpPr>
            <p:nvPr/>
          </p:nvCxnSpPr>
          <p:spPr>
            <a:xfrm>
              <a:off x="9005232" y="2924014"/>
              <a:ext cx="0" cy="1352423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A4B0E246-006E-7C0B-D97C-A25B3F8A2931}"/>
                </a:ext>
              </a:extLst>
            </p:cNvPr>
            <p:cNvCxnSpPr>
              <a:cxnSpLocks/>
            </p:cNvCxnSpPr>
            <p:nvPr/>
          </p:nvCxnSpPr>
          <p:spPr>
            <a:xfrm>
              <a:off x="8403620" y="2924014"/>
              <a:ext cx="0" cy="1343187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55F3CFA-DA66-C504-7C40-EC37D8D1A93C}"/>
                    </a:ext>
                  </a:extLst>
                </p:cNvPr>
                <p:cNvSpPr txBox="1"/>
                <p:nvPr/>
              </p:nvSpPr>
              <p:spPr>
                <a:xfrm>
                  <a:off x="8285753" y="4361502"/>
                  <a:ext cx="281365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𝜉</m:t>
                            </m:r>
                          </m:e>
                          <m:sub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D55F3CFA-DA66-C504-7C40-EC37D8D1A9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85753" y="4361502"/>
                  <a:ext cx="281365" cy="287887"/>
                </a:xfrm>
                <a:prstGeom prst="rect">
                  <a:avLst/>
                </a:prstGeom>
                <a:blipFill>
                  <a:blip r:embed="rId24"/>
                  <a:stretch>
                    <a:fillRect l="-25000" r="-2500" b="-341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A504676D-B706-BFCC-5DE0-8C2A93A16932}"/>
                    </a:ext>
                  </a:extLst>
                </p:cNvPr>
                <p:cNvSpPr txBox="1"/>
                <p:nvPr/>
              </p:nvSpPr>
              <p:spPr>
                <a:xfrm>
                  <a:off x="8586190" y="4361502"/>
                  <a:ext cx="286913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𝜉</m:t>
                            </m:r>
                          </m:e>
                          <m:sub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A504676D-B706-BFCC-5DE0-8C2A93A169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86190" y="4361502"/>
                  <a:ext cx="286913" cy="287887"/>
                </a:xfrm>
                <a:prstGeom prst="rect">
                  <a:avLst/>
                </a:prstGeom>
                <a:blipFill>
                  <a:blip r:embed="rId25"/>
                  <a:stretch>
                    <a:fillRect l="-24390" r="-2439" b="-341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2692D71-BD5A-0434-178E-FF51BDCB1A63}"/>
                    </a:ext>
                  </a:extLst>
                </p:cNvPr>
                <p:cNvSpPr txBox="1"/>
                <p:nvPr/>
              </p:nvSpPr>
              <p:spPr>
                <a:xfrm>
                  <a:off x="8907548" y="4361502"/>
                  <a:ext cx="286913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𝜉</m:t>
                            </m:r>
                          </m:e>
                          <m:sub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14" name="TextBox 113">
                  <a:extLst>
                    <a:ext uri="{FF2B5EF4-FFF2-40B4-BE49-F238E27FC236}">
                      <a16:creationId xmlns:a16="http://schemas.microsoft.com/office/drawing/2014/main" id="{32692D71-BD5A-0434-178E-FF51BDCB1A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07548" y="4361502"/>
                  <a:ext cx="286913" cy="287887"/>
                </a:xfrm>
                <a:prstGeom prst="rect">
                  <a:avLst/>
                </a:prstGeom>
                <a:blipFill>
                  <a:blip r:embed="rId26"/>
                  <a:stretch>
                    <a:fillRect l="-27500" r="-5000" b="-34146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5" name="Straight Connector 114">
              <a:extLst>
                <a:ext uri="{FF2B5EF4-FFF2-40B4-BE49-F238E27FC236}">
                  <a16:creationId xmlns:a16="http://schemas.microsoft.com/office/drawing/2014/main" id="{C778AACB-9385-9FA3-3C1B-5C12532F6547}"/>
                </a:ext>
              </a:extLst>
            </p:cNvPr>
            <p:cNvCxnSpPr>
              <a:cxnSpLocks/>
            </p:cNvCxnSpPr>
            <p:nvPr/>
          </p:nvCxnSpPr>
          <p:spPr>
            <a:xfrm>
              <a:off x="8403620" y="3052250"/>
              <a:ext cx="0" cy="0"/>
            </a:xfrm>
            <a:prstGeom prst="line">
              <a:avLst/>
            </a:prstGeom>
            <a:ln w="76200" cap="rnd">
              <a:solidFill>
                <a:srgbClr val="0532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31D6BEFB-1D96-5609-83B2-EE948D3C2B9E}"/>
                </a:ext>
              </a:extLst>
            </p:cNvPr>
            <p:cNvCxnSpPr>
              <a:cxnSpLocks/>
            </p:cNvCxnSpPr>
            <p:nvPr/>
          </p:nvCxnSpPr>
          <p:spPr>
            <a:xfrm>
              <a:off x="8403620" y="3212533"/>
              <a:ext cx="0" cy="0"/>
            </a:xfrm>
            <a:prstGeom prst="line">
              <a:avLst/>
            </a:prstGeom>
            <a:ln w="76200" cap="rnd">
              <a:solidFill>
                <a:srgbClr val="0532FF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3875FBEF-D12A-E80A-B4E6-5EA22FAA63AF}"/>
                </a:ext>
              </a:extLst>
            </p:cNvPr>
            <p:cNvCxnSpPr>
              <a:cxnSpLocks/>
            </p:cNvCxnSpPr>
            <p:nvPr/>
          </p:nvCxnSpPr>
          <p:spPr>
            <a:xfrm>
              <a:off x="8709140" y="3054878"/>
              <a:ext cx="0" cy="0"/>
            </a:xfrm>
            <a:prstGeom prst="line">
              <a:avLst/>
            </a:prstGeom>
            <a:ln w="76200" cap="rnd">
              <a:solidFill>
                <a:srgbClr val="FF2C0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186E03AE-1384-1394-F56E-E1EFE2E38F74}"/>
                </a:ext>
              </a:extLst>
            </p:cNvPr>
            <p:cNvCxnSpPr>
              <a:cxnSpLocks/>
            </p:cNvCxnSpPr>
            <p:nvPr/>
          </p:nvCxnSpPr>
          <p:spPr>
            <a:xfrm>
              <a:off x="8709140" y="3215161"/>
              <a:ext cx="0" cy="0"/>
            </a:xfrm>
            <a:prstGeom prst="line">
              <a:avLst/>
            </a:prstGeom>
            <a:ln w="76200" cap="rnd">
              <a:solidFill>
                <a:srgbClr val="FF2C0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>
              <a:extLst>
                <a:ext uri="{FF2B5EF4-FFF2-40B4-BE49-F238E27FC236}">
                  <a16:creationId xmlns:a16="http://schemas.microsoft.com/office/drawing/2014/main" id="{33B1E721-E7C4-FA9B-7655-667E8BBD3ADF}"/>
                </a:ext>
              </a:extLst>
            </p:cNvPr>
            <p:cNvCxnSpPr>
              <a:cxnSpLocks/>
            </p:cNvCxnSpPr>
            <p:nvPr/>
          </p:nvCxnSpPr>
          <p:spPr>
            <a:xfrm>
              <a:off x="8709140" y="3719659"/>
              <a:ext cx="0" cy="0"/>
            </a:xfrm>
            <a:prstGeom prst="line">
              <a:avLst/>
            </a:prstGeom>
            <a:ln w="76200" cap="rnd">
              <a:solidFill>
                <a:srgbClr val="FF2C0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>
              <a:extLst>
                <a:ext uri="{FF2B5EF4-FFF2-40B4-BE49-F238E27FC236}">
                  <a16:creationId xmlns:a16="http://schemas.microsoft.com/office/drawing/2014/main" id="{3FA73757-7E04-81B1-516B-5522181C9D1A}"/>
                </a:ext>
              </a:extLst>
            </p:cNvPr>
            <p:cNvCxnSpPr>
              <a:cxnSpLocks/>
            </p:cNvCxnSpPr>
            <p:nvPr/>
          </p:nvCxnSpPr>
          <p:spPr>
            <a:xfrm>
              <a:off x="8709140" y="4155836"/>
              <a:ext cx="0" cy="0"/>
            </a:xfrm>
            <a:prstGeom prst="line">
              <a:avLst/>
            </a:prstGeom>
            <a:ln w="76200" cap="rnd">
              <a:solidFill>
                <a:srgbClr val="FF2C04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8F1A3EBA-A394-FF2C-573B-7A0BE14A2547}"/>
                </a:ext>
              </a:extLst>
            </p:cNvPr>
            <p:cNvCxnSpPr>
              <a:cxnSpLocks/>
            </p:cNvCxnSpPr>
            <p:nvPr/>
          </p:nvCxnSpPr>
          <p:spPr>
            <a:xfrm>
              <a:off x="9006248" y="2980211"/>
              <a:ext cx="0" cy="0"/>
            </a:xfrm>
            <a:prstGeom prst="line">
              <a:avLst/>
            </a:prstGeom>
            <a:ln w="76200" cap="rnd">
              <a:solidFill>
                <a:srgbClr val="048E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AC1D9E4-C73E-10B4-1586-3B4C7D73DE68}"/>
                </a:ext>
              </a:extLst>
            </p:cNvPr>
            <p:cNvCxnSpPr>
              <a:cxnSpLocks/>
            </p:cNvCxnSpPr>
            <p:nvPr/>
          </p:nvCxnSpPr>
          <p:spPr>
            <a:xfrm>
              <a:off x="9006248" y="3388144"/>
              <a:ext cx="0" cy="0"/>
            </a:xfrm>
            <a:prstGeom prst="line">
              <a:avLst/>
            </a:prstGeom>
            <a:ln w="76200" cap="rnd">
              <a:solidFill>
                <a:srgbClr val="048E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2683B1EE-3797-9125-AA05-30786DF6A64E}"/>
                </a:ext>
              </a:extLst>
            </p:cNvPr>
            <p:cNvCxnSpPr>
              <a:cxnSpLocks/>
            </p:cNvCxnSpPr>
            <p:nvPr/>
          </p:nvCxnSpPr>
          <p:spPr>
            <a:xfrm>
              <a:off x="9005703" y="3984717"/>
              <a:ext cx="0" cy="0"/>
            </a:xfrm>
            <a:prstGeom prst="line">
              <a:avLst/>
            </a:prstGeom>
            <a:ln w="76200" cap="rnd">
              <a:solidFill>
                <a:srgbClr val="048E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C9A5CDAD-1906-8D1F-A8C9-EF3D44B58E89}"/>
                </a:ext>
              </a:extLst>
            </p:cNvPr>
            <p:cNvCxnSpPr>
              <a:cxnSpLocks/>
            </p:cNvCxnSpPr>
            <p:nvPr/>
          </p:nvCxnSpPr>
          <p:spPr>
            <a:xfrm>
              <a:off x="6056407" y="2889271"/>
              <a:ext cx="0" cy="2090320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98B75133-237A-8CC0-9BD7-8A4236D2DD01}"/>
                </a:ext>
              </a:extLst>
            </p:cNvPr>
            <p:cNvCxnSpPr>
              <a:cxnSpLocks/>
            </p:cNvCxnSpPr>
            <p:nvPr/>
          </p:nvCxnSpPr>
          <p:spPr>
            <a:xfrm>
              <a:off x="6176621" y="2889271"/>
              <a:ext cx="0" cy="2090320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DF580E2D-FC60-5E3C-AD42-6A6B077A9A57}"/>
                </a:ext>
              </a:extLst>
            </p:cNvPr>
            <p:cNvCxnSpPr>
              <a:cxnSpLocks/>
            </p:cNvCxnSpPr>
            <p:nvPr/>
          </p:nvCxnSpPr>
          <p:spPr>
            <a:xfrm>
              <a:off x="6296835" y="2889271"/>
              <a:ext cx="0" cy="2090320"/>
            </a:xfrm>
            <a:prstGeom prst="line">
              <a:avLst/>
            </a:prstGeom>
            <a:ln w="76200" cap="rnd">
              <a:solidFill>
                <a:schemeClr val="bg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BF7E30D9-BE7E-57E0-F277-4EE3CC9651BF}"/>
                    </a:ext>
                  </a:extLst>
                </p:cNvPr>
                <p:cNvSpPr txBox="1"/>
                <p:nvPr/>
              </p:nvSpPr>
              <p:spPr>
                <a:xfrm>
                  <a:off x="6009049" y="5063575"/>
                  <a:ext cx="372979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6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  <m:r>
                          <a:rPr kumimoji="0" lang="en-GB" sz="1600" b="1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𝑿</m:t>
                        </m:r>
                      </m:oMath>
                    </m:oMathPara>
                  </a14:m>
                  <a:endParaRPr kumimoji="0" lang="en-US" sz="16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128" name="TextBox 127">
                  <a:extLst>
                    <a:ext uri="{FF2B5EF4-FFF2-40B4-BE49-F238E27FC236}">
                      <a16:creationId xmlns:a16="http://schemas.microsoft.com/office/drawing/2014/main" id="{BF7E30D9-BE7E-57E0-F277-4EE3CC9651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09049" y="5063575"/>
                  <a:ext cx="372979" cy="287887"/>
                </a:xfrm>
                <a:prstGeom prst="rect">
                  <a:avLst/>
                </a:prstGeom>
                <a:blipFill>
                  <a:blip r:embed="rId27"/>
                  <a:stretch>
                    <a:fillRect l="-5769" r="-11538" b="-75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1BB8C263-AE6D-8A19-6483-D890408570B6}"/>
              </a:ext>
            </a:extLst>
          </p:cNvPr>
          <p:cNvPicPr>
            <a:picLocks noChangeAspect="1"/>
          </p:cNvPicPr>
          <p:nvPr/>
        </p:nvPicPr>
        <p:blipFill rotWithShape="1"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rcRect l="2501" t="3360" r="5062" b="4854"/>
          <a:stretch/>
        </p:blipFill>
        <p:spPr>
          <a:xfrm>
            <a:off x="6282210" y="104894"/>
            <a:ext cx="2705801" cy="375829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22EACB-32B3-05C5-E29C-D96BA06F2520}"/>
                  </a:ext>
                </a:extLst>
              </p:cNvPr>
              <p:cNvSpPr txBox="1"/>
              <p:nvPr/>
            </p:nvSpPr>
            <p:spPr>
              <a:xfrm>
                <a:off x="5508021" y="4247917"/>
                <a:ext cx="3283078" cy="5866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1" i="1" smtClean="0">
                              <a:latin typeface="Cambria Math" panose="02040503050406030204" pitchFamily="18" charset="0"/>
                            </a:rPr>
                            <m:t>𝝃</m:t>
                          </m:r>
                        </m: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GB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e>
                              <m:r>
                                <a:rPr lang="en-GB" b="1" i="1">
                                  <a:latin typeface="Cambria Math" panose="02040503050406030204" pitchFamily="18" charset="0"/>
                                </a:rPr>
                                <m:t>𝝃</m:t>
                              </m:r>
                              <m:r>
                                <a:rPr lang="en-GB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ℋ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𝝃</m:t>
                          </m:r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GB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GB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GB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i="1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ℋ</m:t>
                              </m:r>
                            </m:e>
                            <m:sub>
                              <m:r>
                                <a:rPr lang="en-GB" b="0" i="1" smtClean="0">
                                  <a:highlight>
                                    <a:srgbClr val="FFFF00"/>
                                  </a:highlight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GB" b="0" i="1" smtClean="0">
                              <a:highlight>
                                <a:srgbClr val="FFFF00"/>
                              </a:highlight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622EACB-32B3-05C5-E29C-D96BA06F25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8021" y="4247917"/>
                <a:ext cx="3283078" cy="586699"/>
              </a:xfrm>
              <a:prstGeom prst="rect">
                <a:avLst/>
              </a:prstGeom>
              <a:blipFill>
                <a:blip r:embed="rId30"/>
                <a:stretch>
                  <a:fillRect l="-769" t="-2128" r="-1538" b="-1914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28ADFCC0-20C2-1C4F-7B23-C1C8F13A1ECF}"/>
              </a:ext>
            </a:extLst>
          </p:cNvPr>
          <p:cNvSpPr txBox="1"/>
          <p:nvPr/>
        </p:nvSpPr>
        <p:spPr>
          <a:xfrm>
            <a:off x="5700202" y="4186742"/>
            <a:ext cx="7809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posterior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172224-8F3E-92FE-A1CF-1FF7DCD200DE}"/>
              </a:ext>
            </a:extLst>
          </p:cNvPr>
          <p:cNvSpPr txBox="1"/>
          <p:nvPr/>
        </p:nvSpPr>
        <p:spPr>
          <a:xfrm>
            <a:off x="7454350" y="4758851"/>
            <a:ext cx="7970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  <a:highlight>
                  <a:srgbClr val="FFFF00"/>
                </a:highlight>
              </a:rPr>
              <a:t>evidence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A2CBA6-1C0F-5228-F21D-7D837E26B813}"/>
              </a:ext>
            </a:extLst>
          </p:cNvPr>
          <p:cNvSpPr txBox="1"/>
          <p:nvPr/>
        </p:nvSpPr>
        <p:spPr>
          <a:xfrm>
            <a:off x="8363672" y="3945826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prior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AB94A4-2B94-6D25-A4A6-88E2291862C5}"/>
              </a:ext>
            </a:extLst>
          </p:cNvPr>
          <p:cNvSpPr txBox="1"/>
          <p:nvPr/>
        </p:nvSpPr>
        <p:spPr>
          <a:xfrm>
            <a:off x="6912412" y="3961519"/>
            <a:ext cx="8210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chemeClr val="tx2"/>
                </a:solidFill>
              </a:rPr>
              <a:t>likelihood</a:t>
            </a:r>
          </a:p>
        </p:txBody>
      </p:sp>
    </p:spTree>
    <p:extLst>
      <p:ext uri="{BB962C8B-B14F-4D97-AF65-F5344CB8AC3E}">
        <p14:creationId xmlns:p14="http://schemas.microsoft.com/office/powerpoint/2010/main" val="35747733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5C42D31-B659-BBD4-B67B-71FEC2157B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5697" y="3218190"/>
            <a:ext cx="4028303" cy="18564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43E3A6-FE7B-1AFA-796C-333D26B19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selection for Predator-Prey dynamics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100AF-CBBE-11E6-4352-13AE5E66DE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7484" y="738262"/>
                <a:ext cx="4637167" cy="4209604"/>
              </a:xfrm>
            </p:spPr>
            <p:txBody>
              <a:bodyPr/>
              <a:lstStyle/>
              <a:p>
                <a:r>
                  <a:rPr lang="en-GB" dirty="0"/>
                  <a:t>The famous dataset from Hudson Bay Company on Canadian Lynx-Hare dynamic</a:t>
                </a:r>
              </a:p>
              <a:p>
                <a:pPr lvl="1"/>
                <a:r>
                  <a:rPr lang="en-GB" dirty="0"/>
                  <a:t>Based on pelt trades data</a:t>
                </a:r>
                <a:br>
                  <a:rPr lang="en-GB" dirty="0"/>
                </a:br>
                <a:r>
                  <a:rPr lang="en-GB" dirty="0">
                    <a:sym typeface="Wingdings" pitchFamily="2" charset="2"/>
                  </a:rPr>
                  <a:t> assumed proportional to population</a:t>
                </a:r>
              </a:p>
              <a:p>
                <a:pPr lvl="1"/>
                <a:r>
                  <a:rPr lang="en-GB" dirty="0">
                    <a:solidFill>
                      <a:srgbClr val="FF0000"/>
                    </a:solidFill>
                    <a:sym typeface="Wingdings" pitchFamily="2" charset="2"/>
                  </a:rPr>
                  <a:t>Caution! Uncertainty about the true data source…</a:t>
                </a:r>
              </a:p>
              <a:p>
                <a:pPr marL="457200" lvl="1" indent="0">
                  <a:buNone/>
                </a:pPr>
                <a:endParaRPr lang="en-GB" dirty="0"/>
              </a:p>
              <a:p>
                <a:r>
                  <a:rPr lang="en-GB" dirty="0"/>
                  <a:t>Expecting model – </a:t>
                </a:r>
                <a:r>
                  <a:rPr lang="en-GB" dirty="0" err="1"/>
                  <a:t>Lotka</a:t>
                </a:r>
                <a:r>
                  <a:rPr lang="en-GB" dirty="0"/>
                  <a:t> Volterra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𝛼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𝛽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𝑢</m:t>
                      </m:r>
                    </m:oMath>
                  </m:oMathPara>
                </a14:m>
                <a:endParaRPr lang="en-GB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GB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GB" b="0" i="1" dirty="0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</m:d>
                      <m:r>
                        <a:rPr lang="en-GB" b="0" i="1" dirty="0" smtClean="0">
                          <a:latin typeface="Cambria Math" panose="02040503050406030204" pitchFamily="18" charset="0"/>
                        </a:rPr>
                        <m:t>𝑣</m:t>
                      </m:r>
                    </m:oMath>
                  </m:oMathPara>
                </a14:m>
                <a:endParaRPr lang="en-GB" b="0" dirty="0"/>
              </a:p>
              <a:p>
                <a:endParaRPr lang="en-GB" dirty="0"/>
              </a:p>
              <a:p>
                <a:r>
                  <a:rPr lang="en-GB" u="sng" dirty="0"/>
                  <a:t>Challenge: data is sparse and noisy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100AF-CBBE-11E6-4352-13AE5E66DE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484" y="738262"/>
                <a:ext cx="4637167" cy="4209604"/>
              </a:xfrm>
              <a:blipFill>
                <a:blip r:embed="rId4"/>
                <a:stretch>
                  <a:fillRect l="-2732" t="-1807" r="-218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45E739B-AE3C-A8C6-B883-0666C09D3A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58808" y="738261"/>
            <a:ext cx="2525251" cy="199258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D7A0861-C0EB-AB34-99A9-FCAAD963D5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7557" y="1769700"/>
            <a:ext cx="1704355" cy="160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548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411FEC-BD6D-3CE6-A3B5-65A176BCB604}"/>
              </a:ext>
            </a:extLst>
          </p:cNvPr>
          <p:cNvSpPr txBox="1"/>
          <p:nvPr/>
        </p:nvSpPr>
        <p:spPr>
          <a:xfrm>
            <a:off x="1144138" y="2171640"/>
            <a:ext cx="685572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Let’s try to learn the </a:t>
            </a:r>
            <a:r>
              <a:rPr lang="en-GB" sz="2800" dirty="0" err="1"/>
              <a:t>Lotka</a:t>
            </a:r>
            <a:r>
              <a:rPr lang="en-GB" sz="2800" dirty="0"/>
              <a:t>-Volterra model!</a:t>
            </a:r>
          </a:p>
          <a:p>
            <a:pPr algn="ctr"/>
            <a:r>
              <a:rPr lang="en-GB" dirty="0"/>
              <a:t>(To tutorial </a:t>
            </a:r>
            <a:r>
              <a:rPr lang="en-GB" dirty="0" err="1"/>
              <a:t>LotkaVolterra.mlx</a:t>
            </a:r>
            <a:r>
              <a:rPr lang="en-GB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07701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5367-5C53-E527-C391-4AE16CB1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04894"/>
            <a:ext cx="8884428" cy="380667"/>
          </a:xfrm>
        </p:spPr>
        <p:txBody>
          <a:bodyPr/>
          <a:lstStyle/>
          <a:p>
            <a:r>
              <a:rPr lang="en-GB" dirty="0" err="1"/>
              <a:t>SINDy</a:t>
            </a:r>
            <a:r>
              <a:rPr lang="en-GB" dirty="0"/>
              <a:t>  = Sparse Regression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00D91E2-1472-4C1C-6865-E7555CD887B2}"/>
              </a:ext>
            </a:extLst>
          </p:cNvPr>
          <p:cNvGrpSpPr/>
          <p:nvPr/>
        </p:nvGrpSpPr>
        <p:grpSpPr>
          <a:xfrm>
            <a:off x="4969448" y="2863137"/>
            <a:ext cx="241275" cy="2175469"/>
            <a:chOff x="4887107" y="2235517"/>
            <a:chExt cx="282104" cy="254360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CEE6A18-0911-6838-FFB7-F5DF902D6695}"/>
                </a:ext>
              </a:extLst>
            </p:cNvPr>
            <p:cNvCxnSpPr>
              <a:cxnSpLocks/>
            </p:cNvCxnSpPr>
            <p:nvPr/>
          </p:nvCxnSpPr>
          <p:spPr>
            <a:xfrm>
              <a:off x="5024996" y="2321156"/>
              <a:ext cx="0" cy="2090320"/>
            </a:xfrm>
            <a:prstGeom prst="line">
              <a:avLst/>
            </a:prstGeom>
            <a:ln w="76200" cap="rnd">
              <a:solidFill>
                <a:srgbClr val="FF2C0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4DDD5D8-73CD-7FDB-515E-31BE5C249589}"/>
                    </a:ext>
                  </a:extLst>
                </p:cNvPr>
                <p:cNvSpPr txBox="1"/>
                <p:nvPr/>
              </p:nvSpPr>
              <p:spPr>
                <a:xfrm>
                  <a:off x="4919055" y="4491234"/>
                  <a:ext cx="202195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4DDD5D8-73CD-7FDB-515E-31BE5C249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055" y="4491234"/>
                  <a:ext cx="202195" cy="287887"/>
                </a:xfrm>
                <a:prstGeom prst="rect">
                  <a:avLst/>
                </a:prstGeom>
                <a:blipFill>
                  <a:blip r:embed="rId3"/>
                  <a:stretch>
                    <a:fillRect l="-14286" r="-60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31B237B0-0AD7-03CF-1F71-D490CFF6859F}"/>
                </a:ext>
              </a:extLst>
            </p:cNvPr>
            <p:cNvSpPr/>
            <p:nvPr/>
          </p:nvSpPr>
          <p:spPr>
            <a:xfrm>
              <a:off x="4887107" y="2235517"/>
              <a:ext cx="45719" cy="2255717"/>
            </a:xfrm>
            <a:prstGeom prst="lef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ight Bracket 87">
              <a:extLst>
                <a:ext uri="{FF2B5EF4-FFF2-40B4-BE49-F238E27FC236}">
                  <a16:creationId xmlns:a16="http://schemas.microsoft.com/office/drawing/2014/main" id="{05E4FC7C-7EF1-2AFC-838B-761C3E7D1F27}"/>
                </a:ext>
              </a:extLst>
            </p:cNvPr>
            <p:cNvSpPr/>
            <p:nvPr/>
          </p:nvSpPr>
          <p:spPr>
            <a:xfrm>
              <a:off x="5123492" y="2235517"/>
              <a:ext cx="45719" cy="2255717"/>
            </a:xfrm>
            <a:prstGeom prst="righ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B3E084-ED36-F4F7-B3C1-BE0C7504F2F3}"/>
                  </a:ext>
                </a:extLst>
              </p:cNvPr>
              <p:cNvSpPr txBox="1"/>
              <p:nvPr/>
            </p:nvSpPr>
            <p:spPr>
              <a:xfrm>
                <a:off x="5344252" y="3643095"/>
                <a:ext cx="3558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B3E084-ED36-F4F7-B3C1-BE0C7504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252" y="3643095"/>
                <a:ext cx="35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0F6115A-DB74-5D76-9049-5D0196AB0EC1}"/>
              </a:ext>
            </a:extLst>
          </p:cNvPr>
          <p:cNvCxnSpPr>
            <a:cxnSpLocks/>
          </p:cNvCxnSpPr>
          <p:nvPr/>
        </p:nvCxnSpPr>
        <p:spPr>
          <a:xfrm>
            <a:off x="619809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4E03B8F-32C6-1C9F-DEBE-118DE365A9A2}"/>
                  </a:ext>
                </a:extLst>
              </p:cNvPr>
              <p:cNvSpPr txBox="1"/>
              <p:nvPr/>
            </p:nvSpPr>
            <p:spPr>
              <a:xfrm>
                <a:off x="5849747" y="4784395"/>
                <a:ext cx="1715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4E03B8F-32C6-1C9F-DEBE-118DE365A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47" y="4784395"/>
                <a:ext cx="171521" cy="246221"/>
              </a:xfrm>
              <a:prstGeom prst="rect">
                <a:avLst/>
              </a:prstGeom>
              <a:blipFill>
                <a:blip r:embed="rId5"/>
                <a:stretch>
                  <a:fillRect l="-25000" r="-21429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588C411-4FB3-55DA-239D-DA803F4EA442}"/>
                  </a:ext>
                </a:extLst>
              </p:cNvPr>
              <p:cNvSpPr txBox="1"/>
              <p:nvPr/>
            </p:nvSpPr>
            <p:spPr>
              <a:xfrm>
                <a:off x="6105393" y="4784395"/>
                <a:ext cx="1763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588C411-4FB3-55DA-239D-DA803F4EA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393" y="4784395"/>
                <a:ext cx="176330" cy="246221"/>
              </a:xfrm>
              <a:prstGeom prst="rect">
                <a:avLst/>
              </a:prstGeom>
              <a:blipFill>
                <a:blip r:embed="rId6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Left Bracket 94">
            <a:extLst>
              <a:ext uri="{FF2B5EF4-FFF2-40B4-BE49-F238E27FC236}">
                <a16:creationId xmlns:a16="http://schemas.microsoft.com/office/drawing/2014/main" id="{C2E76C82-6686-0B7D-649C-4110FFEB792D}"/>
              </a:ext>
            </a:extLst>
          </p:cNvPr>
          <p:cNvSpPr/>
          <p:nvPr/>
        </p:nvSpPr>
        <p:spPr>
          <a:xfrm>
            <a:off x="5821290" y="2865653"/>
            <a:ext cx="39102" cy="1929249"/>
          </a:xfrm>
          <a:prstGeom prst="leftBracket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ight Bracket 95">
                <a:extLst>
                  <a:ext uri="{FF2B5EF4-FFF2-40B4-BE49-F238E27FC236}">
                    <a16:creationId xmlns:a16="http://schemas.microsoft.com/office/drawing/2014/main" id="{0D6C3503-2A41-6558-B3F6-CF69B7B5F2B3}"/>
                  </a:ext>
                </a:extLst>
              </p:cNvPr>
              <p:cNvSpPr/>
              <p:nvPr/>
            </p:nvSpPr>
            <p:spPr>
              <a:xfrm>
                <a:off x="8272847" y="2865653"/>
                <a:ext cx="39102" cy="1929249"/>
              </a:xfrm>
              <a:prstGeom prst="righ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Right Bracket 95">
                <a:extLst>
                  <a:ext uri="{FF2B5EF4-FFF2-40B4-BE49-F238E27FC236}">
                    <a16:creationId xmlns:a16="http://schemas.microsoft.com/office/drawing/2014/main" id="{0D6C3503-2A41-6558-B3F6-CF69B7B5F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847" y="2865653"/>
                <a:ext cx="39102" cy="1929249"/>
              </a:xfrm>
              <a:prstGeom prst="rightBracket">
                <a:avLst/>
              </a:prstGeom>
              <a:blipFill>
                <a:blip r:embed="rId7"/>
                <a:stretch>
                  <a:fillRect l="-66667"/>
                </a:stretch>
              </a:blipFill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6C323E5-9E99-7354-5246-7D2EE49927E9}"/>
              </a:ext>
            </a:extLst>
          </p:cNvPr>
          <p:cNvCxnSpPr>
            <a:cxnSpLocks/>
          </p:cNvCxnSpPr>
          <p:nvPr/>
        </p:nvCxnSpPr>
        <p:spPr>
          <a:xfrm>
            <a:off x="5940155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A4965AC-EB2C-27FE-4482-E2FF1DE52127}"/>
                  </a:ext>
                </a:extLst>
              </p:cNvPr>
              <p:cNvSpPr txBox="1"/>
              <p:nvPr/>
            </p:nvSpPr>
            <p:spPr>
              <a:xfrm>
                <a:off x="8061546" y="3709931"/>
                <a:ext cx="2244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A4965AC-EB2C-27FE-4482-E2FF1DE52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546" y="3709931"/>
                <a:ext cx="224420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D0BE635A-F378-B205-6A75-A819DE89936F}"/>
              </a:ext>
            </a:extLst>
          </p:cNvPr>
          <p:cNvSpPr/>
          <p:nvPr/>
        </p:nvSpPr>
        <p:spPr>
          <a:xfrm>
            <a:off x="8418237" y="2880999"/>
            <a:ext cx="59705" cy="1315027"/>
          </a:xfrm>
          <a:prstGeom prst="leftBracket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D6FBE3E-177F-2725-32F3-1F32B42A3EF7}"/>
                  </a:ext>
                </a:extLst>
              </p:cNvPr>
              <p:cNvSpPr/>
              <p:nvPr/>
            </p:nvSpPr>
            <p:spPr>
              <a:xfrm>
                <a:off x="8642088" y="2880999"/>
                <a:ext cx="39102" cy="1315027"/>
              </a:xfrm>
              <a:prstGeom prst="righ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D6FBE3E-177F-2725-32F3-1F32B42A3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088" y="2880999"/>
                <a:ext cx="39102" cy="1315027"/>
              </a:xfrm>
              <a:prstGeom prst="rightBracket">
                <a:avLst/>
              </a:prstGeom>
              <a:blipFill>
                <a:blip r:embed="rId9"/>
                <a:stretch>
                  <a:fillRect l="-75000"/>
                </a:stretch>
              </a:blipFill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25F09E7-DCE0-5FC9-033C-802CBDDFBBE3}"/>
              </a:ext>
            </a:extLst>
          </p:cNvPr>
          <p:cNvCxnSpPr>
            <a:cxnSpLocks/>
          </p:cNvCxnSpPr>
          <p:nvPr/>
        </p:nvCxnSpPr>
        <p:spPr>
          <a:xfrm>
            <a:off x="8556926" y="2957681"/>
            <a:ext cx="0" cy="1148789"/>
          </a:xfrm>
          <a:prstGeom prst="line">
            <a:avLst/>
          </a:prstGeom>
          <a:ln w="76200" cap="rnd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504676D-B706-BFCC-5DE0-8C2A93A16932}"/>
                  </a:ext>
                </a:extLst>
              </p:cNvPr>
              <p:cNvSpPr txBox="1"/>
              <p:nvPr/>
            </p:nvSpPr>
            <p:spPr>
              <a:xfrm>
                <a:off x="8451853" y="4187122"/>
                <a:ext cx="1651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𝜉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504676D-B706-BFCC-5DE0-8C2A93A1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53" y="4187122"/>
                <a:ext cx="165109" cy="246221"/>
              </a:xfrm>
              <a:prstGeom prst="rect">
                <a:avLst/>
              </a:prstGeom>
              <a:blipFill>
                <a:blip r:embed="rId10"/>
                <a:stretch>
                  <a:fillRect l="-35714" r="-32143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875FBEF-D12A-E80A-B4E6-5EA22FAA63AF}"/>
              </a:ext>
            </a:extLst>
          </p:cNvPr>
          <p:cNvCxnSpPr>
            <a:cxnSpLocks/>
          </p:cNvCxnSpPr>
          <p:nvPr/>
        </p:nvCxnSpPr>
        <p:spPr>
          <a:xfrm>
            <a:off x="8557008" y="3018805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86E03AE-1384-1394-F56E-E1EFE2E38F74}"/>
              </a:ext>
            </a:extLst>
          </p:cNvPr>
          <p:cNvCxnSpPr>
            <a:cxnSpLocks/>
          </p:cNvCxnSpPr>
          <p:nvPr/>
        </p:nvCxnSpPr>
        <p:spPr>
          <a:xfrm>
            <a:off x="8557008" y="3144288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972545-02BD-7644-C29E-D3B4068540EA}"/>
              </a:ext>
            </a:extLst>
          </p:cNvPr>
          <p:cNvCxnSpPr>
            <a:cxnSpLocks/>
          </p:cNvCxnSpPr>
          <p:nvPr/>
        </p:nvCxnSpPr>
        <p:spPr>
          <a:xfrm>
            <a:off x="8557008" y="3269771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4434B5-2BC0-A7E9-808E-D3F3EBB7E283}"/>
              </a:ext>
            </a:extLst>
          </p:cNvPr>
          <p:cNvCxnSpPr>
            <a:cxnSpLocks/>
          </p:cNvCxnSpPr>
          <p:nvPr/>
        </p:nvCxnSpPr>
        <p:spPr>
          <a:xfrm>
            <a:off x="8557008" y="3395254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EF323-0033-30B4-7EEC-2B2BB4B1C8BE}"/>
              </a:ext>
            </a:extLst>
          </p:cNvPr>
          <p:cNvCxnSpPr>
            <a:cxnSpLocks/>
          </p:cNvCxnSpPr>
          <p:nvPr/>
        </p:nvCxnSpPr>
        <p:spPr>
          <a:xfrm>
            <a:off x="8557008" y="3520737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EB003B-7919-DE92-0CCB-D78CC3011671}"/>
              </a:ext>
            </a:extLst>
          </p:cNvPr>
          <p:cNvCxnSpPr>
            <a:cxnSpLocks/>
          </p:cNvCxnSpPr>
          <p:nvPr/>
        </p:nvCxnSpPr>
        <p:spPr>
          <a:xfrm>
            <a:off x="8557008" y="3646220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EF0B70-7E93-BFDB-B72B-61FD9D2F9B4A}"/>
              </a:ext>
            </a:extLst>
          </p:cNvPr>
          <p:cNvCxnSpPr>
            <a:cxnSpLocks/>
          </p:cNvCxnSpPr>
          <p:nvPr/>
        </p:nvCxnSpPr>
        <p:spPr>
          <a:xfrm>
            <a:off x="8557008" y="3771703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F9F082B-6D00-EC82-F281-7AD1AF575951}"/>
              </a:ext>
            </a:extLst>
          </p:cNvPr>
          <p:cNvCxnSpPr>
            <a:cxnSpLocks/>
          </p:cNvCxnSpPr>
          <p:nvPr/>
        </p:nvCxnSpPr>
        <p:spPr>
          <a:xfrm>
            <a:off x="8557008" y="3897186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02F21F-F025-E201-6C52-1E100BD925D2}"/>
              </a:ext>
            </a:extLst>
          </p:cNvPr>
          <p:cNvCxnSpPr>
            <a:cxnSpLocks/>
          </p:cNvCxnSpPr>
          <p:nvPr/>
        </p:nvCxnSpPr>
        <p:spPr>
          <a:xfrm>
            <a:off x="8557008" y="4022665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8B75133-237A-8CC0-9BD7-8A4236D2DD01}"/>
              </a:ext>
            </a:extLst>
          </p:cNvPr>
          <p:cNvCxnSpPr>
            <a:cxnSpLocks/>
          </p:cNvCxnSpPr>
          <p:nvPr/>
        </p:nvCxnSpPr>
        <p:spPr>
          <a:xfrm>
            <a:off x="6456025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F7E30D9-BE7E-57E0-F277-4EE3CC9651BF}"/>
                  </a:ext>
                </a:extLst>
              </p:cNvPr>
              <p:cNvSpPr txBox="1"/>
              <p:nvPr/>
            </p:nvSpPr>
            <p:spPr>
              <a:xfrm>
                <a:off x="6315535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F7E30D9-BE7E-57E0-F277-4EE3CC96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535" y="4784395"/>
                <a:ext cx="273023" cy="246221"/>
              </a:xfrm>
              <a:prstGeom prst="rect">
                <a:avLst/>
              </a:prstGeom>
              <a:blipFill>
                <a:blip r:embed="rId11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9FEDC6-80A4-ABAE-3F80-1A66DD626E13}"/>
              </a:ext>
            </a:extLst>
          </p:cNvPr>
          <p:cNvCxnSpPr>
            <a:cxnSpLocks/>
          </p:cNvCxnSpPr>
          <p:nvPr/>
        </p:nvCxnSpPr>
        <p:spPr>
          <a:xfrm>
            <a:off x="671396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EE859-40F2-80F1-B861-B659324D17C9}"/>
                  </a:ext>
                </a:extLst>
              </p:cNvPr>
              <p:cNvSpPr txBox="1"/>
              <p:nvPr/>
            </p:nvSpPr>
            <p:spPr>
              <a:xfrm>
                <a:off x="6579321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EE859-40F2-80F1-B861-B659324D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321" y="4784395"/>
                <a:ext cx="273023" cy="246221"/>
              </a:xfrm>
              <a:prstGeom prst="rect">
                <a:avLst/>
              </a:prstGeom>
              <a:blipFill>
                <a:blip r:embed="rId12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175EEE-9346-11E9-5ED3-1964984F21A1}"/>
              </a:ext>
            </a:extLst>
          </p:cNvPr>
          <p:cNvCxnSpPr>
            <a:cxnSpLocks/>
          </p:cNvCxnSpPr>
          <p:nvPr/>
        </p:nvCxnSpPr>
        <p:spPr>
          <a:xfrm>
            <a:off x="6971895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EDD361-7FF2-DE12-AE64-D7DD1D86364F}"/>
                  </a:ext>
                </a:extLst>
              </p:cNvPr>
              <p:cNvSpPr txBox="1"/>
              <p:nvPr/>
            </p:nvSpPr>
            <p:spPr>
              <a:xfrm>
                <a:off x="6839049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EDD361-7FF2-DE12-AE64-D7DD1D863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049" y="4784395"/>
                <a:ext cx="273023" cy="246221"/>
              </a:xfrm>
              <a:prstGeom prst="rect">
                <a:avLst/>
              </a:prstGeom>
              <a:blipFill>
                <a:blip r:embed="rId13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3B4BEF-05E6-FFA9-8B5B-82A8E7F99D32}"/>
              </a:ext>
            </a:extLst>
          </p:cNvPr>
          <p:cNvCxnSpPr>
            <a:cxnSpLocks/>
          </p:cNvCxnSpPr>
          <p:nvPr/>
        </p:nvCxnSpPr>
        <p:spPr>
          <a:xfrm>
            <a:off x="722983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454F06-F9C2-3BD8-A24E-2C0EA7DBB9C7}"/>
                  </a:ext>
                </a:extLst>
              </p:cNvPr>
              <p:cNvSpPr txBox="1"/>
              <p:nvPr/>
            </p:nvSpPr>
            <p:spPr>
              <a:xfrm>
                <a:off x="7090671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454F06-F9C2-3BD8-A24E-2C0EA7DB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71" y="4782984"/>
                <a:ext cx="273023" cy="249043"/>
              </a:xfrm>
              <a:prstGeom prst="rect">
                <a:avLst/>
              </a:prstGeom>
              <a:blipFill>
                <a:blip r:embed="rId14"/>
                <a:stretch>
                  <a:fillRect l="-6667" r="-6667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1E090-2922-247A-362B-A801EB1F6D7B}"/>
              </a:ext>
            </a:extLst>
          </p:cNvPr>
          <p:cNvCxnSpPr>
            <a:cxnSpLocks/>
          </p:cNvCxnSpPr>
          <p:nvPr/>
        </p:nvCxnSpPr>
        <p:spPr>
          <a:xfrm>
            <a:off x="7487765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92C55-ED3C-7DBC-A3E5-084325DCD891}"/>
              </a:ext>
            </a:extLst>
          </p:cNvPr>
          <p:cNvCxnSpPr>
            <a:cxnSpLocks/>
          </p:cNvCxnSpPr>
          <p:nvPr/>
        </p:nvCxnSpPr>
        <p:spPr>
          <a:xfrm>
            <a:off x="774570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C7104C-1B75-8D1E-2544-FBBE1D22443F}"/>
              </a:ext>
            </a:extLst>
          </p:cNvPr>
          <p:cNvCxnSpPr>
            <a:cxnSpLocks/>
          </p:cNvCxnSpPr>
          <p:nvPr/>
        </p:nvCxnSpPr>
        <p:spPr>
          <a:xfrm>
            <a:off x="8003637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24F45-D7EB-A243-B7CD-93AEB92C6A2C}"/>
                  </a:ext>
                </a:extLst>
              </p:cNvPr>
              <p:cNvSpPr txBox="1"/>
              <p:nvPr/>
            </p:nvSpPr>
            <p:spPr>
              <a:xfrm>
                <a:off x="7350034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24F45-D7EB-A243-B7CD-93AEB92C6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034" y="4782984"/>
                <a:ext cx="273023" cy="249043"/>
              </a:xfrm>
              <a:prstGeom prst="rect">
                <a:avLst/>
              </a:prstGeom>
              <a:blipFill>
                <a:blip r:embed="rId15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C786F-FC5B-D0E0-2EB9-65641818BA02}"/>
                  </a:ext>
                </a:extLst>
              </p:cNvPr>
              <p:cNvSpPr txBox="1"/>
              <p:nvPr/>
            </p:nvSpPr>
            <p:spPr>
              <a:xfrm>
                <a:off x="7609460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C786F-FC5B-D0E0-2EB9-65641818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60" y="4782984"/>
                <a:ext cx="273023" cy="249043"/>
              </a:xfrm>
              <a:prstGeom prst="rect">
                <a:avLst/>
              </a:prstGeom>
              <a:blipFill>
                <a:blip r:embed="rId16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F2362-B3E1-FDE9-57B6-FA4028EEDA56}"/>
                  </a:ext>
                </a:extLst>
              </p:cNvPr>
              <p:cNvSpPr txBox="1"/>
              <p:nvPr/>
            </p:nvSpPr>
            <p:spPr>
              <a:xfrm>
                <a:off x="7868886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F2362-B3E1-FDE9-57B6-FA4028EED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886" y="4782984"/>
                <a:ext cx="273023" cy="249043"/>
              </a:xfrm>
              <a:prstGeom prst="rect">
                <a:avLst/>
              </a:prstGeom>
              <a:blipFill>
                <a:blip r:embed="rId17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513EE6CD-4942-5BB1-5B38-121378A5C6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727" y="1255780"/>
            <a:ext cx="4286284" cy="3214713"/>
          </a:xfrm>
          <a:prstGeom prst="rect">
            <a:avLst/>
          </a:prstGeom>
        </p:spPr>
      </p:pic>
      <p:pic>
        <p:nvPicPr>
          <p:cNvPr id="21" name="Picture 20" descr="A graph with red lines and black dots&#10;&#10;Description automatically generated">
            <a:extLst>
              <a:ext uri="{FF2B5EF4-FFF2-40B4-BE49-F238E27FC236}">
                <a16:creationId xmlns:a16="http://schemas.microsoft.com/office/drawing/2014/main" id="{71290F42-DACF-D59B-EE9D-14C075D955B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108864" y="111473"/>
            <a:ext cx="3486960" cy="26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691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5367-5C53-E527-C391-4AE16CB1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04894"/>
            <a:ext cx="8884428" cy="380667"/>
          </a:xfrm>
        </p:spPr>
        <p:txBody>
          <a:bodyPr/>
          <a:lstStyle/>
          <a:p>
            <a:r>
              <a:rPr lang="en-GB" dirty="0" err="1"/>
              <a:t>SINDy</a:t>
            </a:r>
            <a:r>
              <a:rPr lang="en-GB" dirty="0"/>
              <a:t>  = Sparse Regression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00D91E2-1472-4C1C-6865-E7555CD887B2}"/>
              </a:ext>
            </a:extLst>
          </p:cNvPr>
          <p:cNvGrpSpPr/>
          <p:nvPr/>
        </p:nvGrpSpPr>
        <p:grpSpPr>
          <a:xfrm>
            <a:off x="4969448" y="2863137"/>
            <a:ext cx="241275" cy="2175469"/>
            <a:chOff x="4887107" y="2235517"/>
            <a:chExt cx="282104" cy="254360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CEE6A18-0911-6838-FFB7-F5DF902D6695}"/>
                </a:ext>
              </a:extLst>
            </p:cNvPr>
            <p:cNvCxnSpPr>
              <a:cxnSpLocks/>
            </p:cNvCxnSpPr>
            <p:nvPr/>
          </p:nvCxnSpPr>
          <p:spPr>
            <a:xfrm>
              <a:off x="5024996" y="2321156"/>
              <a:ext cx="0" cy="2090320"/>
            </a:xfrm>
            <a:prstGeom prst="line">
              <a:avLst/>
            </a:prstGeom>
            <a:ln w="76200" cap="rnd">
              <a:solidFill>
                <a:srgbClr val="FF2C0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4DDD5D8-73CD-7FDB-515E-31BE5C249589}"/>
                    </a:ext>
                  </a:extLst>
                </p:cNvPr>
                <p:cNvSpPr txBox="1"/>
                <p:nvPr/>
              </p:nvSpPr>
              <p:spPr>
                <a:xfrm>
                  <a:off x="4919055" y="4491234"/>
                  <a:ext cx="202195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4DDD5D8-73CD-7FDB-515E-31BE5C249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055" y="4491234"/>
                  <a:ext cx="202195" cy="287887"/>
                </a:xfrm>
                <a:prstGeom prst="rect">
                  <a:avLst/>
                </a:prstGeom>
                <a:blipFill>
                  <a:blip r:embed="rId3"/>
                  <a:stretch>
                    <a:fillRect l="-14286" r="-60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31B237B0-0AD7-03CF-1F71-D490CFF6859F}"/>
                </a:ext>
              </a:extLst>
            </p:cNvPr>
            <p:cNvSpPr/>
            <p:nvPr/>
          </p:nvSpPr>
          <p:spPr>
            <a:xfrm>
              <a:off x="4887107" y="2235517"/>
              <a:ext cx="45719" cy="2255717"/>
            </a:xfrm>
            <a:prstGeom prst="lef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ight Bracket 87">
              <a:extLst>
                <a:ext uri="{FF2B5EF4-FFF2-40B4-BE49-F238E27FC236}">
                  <a16:creationId xmlns:a16="http://schemas.microsoft.com/office/drawing/2014/main" id="{05E4FC7C-7EF1-2AFC-838B-761C3E7D1F27}"/>
                </a:ext>
              </a:extLst>
            </p:cNvPr>
            <p:cNvSpPr/>
            <p:nvPr/>
          </p:nvSpPr>
          <p:spPr>
            <a:xfrm>
              <a:off x="5123492" y="2235517"/>
              <a:ext cx="45719" cy="2255717"/>
            </a:xfrm>
            <a:prstGeom prst="righ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B3E084-ED36-F4F7-B3C1-BE0C7504F2F3}"/>
                  </a:ext>
                </a:extLst>
              </p:cNvPr>
              <p:cNvSpPr txBox="1"/>
              <p:nvPr/>
            </p:nvSpPr>
            <p:spPr>
              <a:xfrm>
                <a:off x="5344252" y="3643095"/>
                <a:ext cx="3558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B3E084-ED36-F4F7-B3C1-BE0C7504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252" y="3643095"/>
                <a:ext cx="35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0F6115A-DB74-5D76-9049-5D0196AB0EC1}"/>
              </a:ext>
            </a:extLst>
          </p:cNvPr>
          <p:cNvCxnSpPr>
            <a:cxnSpLocks/>
          </p:cNvCxnSpPr>
          <p:nvPr/>
        </p:nvCxnSpPr>
        <p:spPr>
          <a:xfrm>
            <a:off x="619809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4E03B8F-32C6-1C9F-DEBE-118DE365A9A2}"/>
                  </a:ext>
                </a:extLst>
              </p:cNvPr>
              <p:cNvSpPr txBox="1"/>
              <p:nvPr/>
            </p:nvSpPr>
            <p:spPr>
              <a:xfrm>
                <a:off x="5849747" y="4784395"/>
                <a:ext cx="1715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4E03B8F-32C6-1C9F-DEBE-118DE365A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47" y="4784395"/>
                <a:ext cx="171521" cy="246221"/>
              </a:xfrm>
              <a:prstGeom prst="rect">
                <a:avLst/>
              </a:prstGeom>
              <a:blipFill>
                <a:blip r:embed="rId5"/>
                <a:stretch>
                  <a:fillRect l="-25000" r="-21429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588C411-4FB3-55DA-239D-DA803F4EA442}"/>
                  </a:ext>
                </a:extLst>
              </p:cNvPr>
              <p:cNvSpPr txBox="1"/>
              <p:nvPr/>
            </p:nvSpPr>
            <p:spPr>
              <a:xfrm>
                <a:off x="6105393" y="4784395"/>
                <a:ext cx="1763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588C411-4FB3-55DA-239D-DA803F4EA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393" y="4784395"/>
                <a:ext cx="176330" cy="246221"/>
              </a:xfrm>
              <a:prstGeom prst="rect">
                <a:avLst/>
              </a:prstGeom>
              <a:blipFill>
                <a:blip r:embed="rId6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Left Bracket 94">
            <a:extLst>
              <a:ext uri="{FF2B5EF4-FFF2-40B4-BE49-F238E27FC236}">
                <a16:creationId xmlns:a16="http://schemas.microsoft.com/office/drawing/2014/main" id="{C2E76C82-6686-0B7D-649C-4110FFEB792D}"/>
              </a:ext>
            </a:extLst>
          </p:cNvPr>
          <p:cNvSpPr/>
          <p:nvPr/>
        </p:nvSpPr>
        <p:spPr>
          <a:xfrm>
            <a:off x="5821290" y="2865653"/>
            <a:ext cx="39102" cy="1929249"/>
          </a:xfrm>
          <a:prstGeom prst="leftBracket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ight Bracket 95">
                <a:extLst>
                  <a:ext uri="{FF2B5EF4-FFF2-40B4-BE49-F238E27FC236}">
                    <a16:creationId xmlns:a16="http://schemas.microsoft.com/office/drawing/2014/main" id="{0D6C3503-2A41-6558-B3F6-CF69B7B5F2B3}"/>
                  </a:ext>
                </a:extLst>
              </p:cNvPr>
              <p:cNvSpPr/>
              <p:nvPr/>
            </p:nvSpPr>
            <p:spPr>
              <a:xfrm>
                <a:off x="8272847" y="2865653"/>
                <a:ext cx="39102" cy="1929249"/>
              </a:xfrm>
              <a:prstGeom prst="righ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Right Bracket 95">
                <a:extLst>
                  <a:ext uri="{FF2B5EF4-FFF2-40B4-BE49-F238E27FC236}">
                    <a16:creationId xmlns:a16="http://schemas.microsoft.com/office/drawing/2014/main" id="{0D6C3503-2A41-6558-B3F6-CF69B7B5F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847" y="2865653"/>
                <a:ext cx="39102" cy="1929249"/>
              </a:xfrm>
              <a:prstGeom prst="rightBracket">
                <a:avLst/>
              </a:prstGeom>
              <a:blipFill>
                <a:blip r:embed="rId7"/>
                <a:stretch>
                  <a:fillRect l="-66667"/>
                </a:stretch>
              </a:blipFill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6C323E5-9E99-7354-5246-7D2EE49927E9}"/>
              </a:ext>
            </a:extLst>
          </p:cNvPr>
          <p:cNvCxnSpPr>
            <a:cxnSpLocks/>
          </p:cNvCxnSpPr>
          <p:nvPr/>
        </p:nvCxnSpPr>
        <p:spPr>
          <a:xfrm>
            <a:off x="5940155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A4965AC-EB2C-27FE-4482-E2FF1DE52127}"/>
                  </a:ext>
                </a:extLst>
              </p:cNvPr>
              <p:cNvSpPr txBox="1"/>
              <p:nvPr/>
            </p:nvSpPr>
            <p:spPr>
              <a:xfrm>
                <a:off x="8061546" y="3709931"/>
                <a:ext cx="2244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A4965AC-EB2C-27FE-4482-E2FF1DE52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546" y="3709931"/>
                <a:ext cx="224420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D0BE635A-F378-B205-6A75-A819DE89936F}"/>
              </a:ext>
            </a:extLst>
          </p:cNvPr>
          <p:cNvSpPr/>
          <p:nvPr/>
        </p:nvSpPr>
        <p:spPr>
          <a:xfrm>
            <a:off x="8418237" y="2880999"/>
            <a:ext cx="59705" cy="1315027"/>
          </a:xfrm>
          <a:prstGeom prst="leftBracket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D6FBE3E-177F-2725-32F3-1F32B42A3EF7}"/>
                  </a:ext>
                </a:extLst>
              </p:cNvPr>
              <p:cNvSpPr/>
              <p:nvPr/>
            </p:nvSpPr>
            <p:spPr>
              <a:xfrm>
                <a:off x="8642088" y="2880999"/>
                <a:ext cx="39102" cy="1315027"/>
              </a:xfrm>
              <a:prstGeom prst="righ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D6FBE3E-177F-2725-32F3-1F32B42A3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088" y="2880999"/>
                <a:ext cx="39102" cy="1315027"/>
              </a:xfrm>
              <a:prstGeom prst="rightBracket">
                <a:avLst/>
              </a:prstGeom>
              <a:blipFill>
                <a:blip r:embed="rId9"/>
                <a:stretch>
                  <a:fillRect l="-75000"/>
                </a:stretch>
              </a:blipFill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25F09E7-DCE0-5FC9-033C-802CBDDFBBE3}"/>
              </a:ext>
            </a:extLst>
          </p:cNvPr>
          <p:cNvCxnSpPr>
            <a:cxnSpLocks/>
          </p:cNvCxnSpPr>
          <p:nvPr/>
        </p:nvCxnSpPr>
        <p:spPr>
          <a:xfrm>
            <a:off x="8556926" y="2957681"/>
            <a:ext cx="0" cy="1148789"/>
          </a:xfrm>
          <a:prstGeom prst="line">
            <a:avLst/>
          </a:prstGeom>
          <a:ln w="76200" cap="rnd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504676D-B706-BFCC-5DE0-8C2A93A16932}"/>
                  </a:ext>
                </a:extLst>
              </p:cNvPr>
              <p:cNvSpPr txBox="1"/>
              <p:nvPr/>
            </p:nvSpPr>
            <p:spPr>
              <a:xfrm>
                <a:off x="8451853" y="4187122"/>
                <a:ext cx="1651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𝜉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504676D-B706-BFCC-5DE0-8C2A93A1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53" y="4187122"/>
                <a:ext cx="165109" cy="246221"/>
              </a:xfrm>
              <a:prstGeom prst="rect">
                <a:avLst/>
              </a:prstGeom>
              <a:blipFill>
                <a:blip r:embed="rId10"/>
                <a:stretch>
                  <a:fillRect l="-35714" r="-32143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3875FBEF-D12A-E80A-B4E6-5EA22FAA63AF}"/>
              </a:ext>
            </a:extLst>
          </p:cNvPr>
          <p:cNvCxnSpPr>
            <a:cxnSpLocks/>
          </p:cNvCxnSpPr>
          <p:nvPr/>
        </p:nvCxnSpPr>
        <p:spPr>
          <a:xfrm>
            <a:off x="8557008" y="3018805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86E03AE-1384-1394-F56E-E1EFE2E38F74}"/>
              </a:ext>
            </a:extLst>
          </p:cNvPr>
          <p:cNvCxnSpPr>
            <a:cxnSpLocks/>
          </p:cNvCxnSpPr>
          <p:nvPr/>
        </p:nvCxnSpPr>
        <p:spPr>
          <a:xfrm>
            <a:off x="8557008" y="3144288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972545-02BD-7644-C29E-D3B4068540EA}"/>
              </a:ext>
            </a:extLst>
          </p:cNvPr>
          <p:cNvCxnSpPr>
            <a:cxnSpLocks/>
          </p:cNvCxnSpPr>
          <p:nvPr/>
        </p:nvCxnSpPr>
        <p:spPr>
          <a:xfrm>
            <a:off x="8557008" y="3269771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4434B5-2BC0-A7E9-808E-D3F3EBB7E283}"/>
              </a:ext>
            </a:extLst>
          </p:cNvPr>
          <p:cNvCxnSpPr>
            <a:cxnSpLocks/>
          </p:cNvCxnSpPr>
          <p:nvPr/>
        </p:nvCxnSpPr>
        <p:spPr>
          <a:xfrm>
            <a:off x="8557008" y="3395254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EF323-0033-30B4-7EEC-2B2BB4B1C8BE}"/>
              </a:ext>
            </a:extLst>
          </p:cNvPr>
          <p:cNvCxnSpPr>
            <a:cxnSpLocks/>
          </p:cNvCxnSpPr>
          <p:nvPr/>
        </p:nvCxnSpPr>
        <p:spPr>
          <a:xfrm>
            <a:off x="8557008" y="3520737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EB003B-7919-DE92-0CCB-D78CC3011671}"/>
              </a:ext>
            </a:extLst>
          </p:cNvPr>
          <p:cNvCxnSpPr>
            <a:cxnSpLocks/>
          </p:cNvCxnSpPr>
          <p:nvPr/>
        </p:nvCxnSpPr>
        <p:spPr>
          <a:xfrm>
            <a:off x="8557008" y="3646220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EF0B70-7E93-BFDB-B72B-61FD9D2F9B4A}"/>
              </a:ext>
            </a:extLst>
          </p:cNvPr>
          <p:cNvCxnSpPr>
            <a:cxnSpLocks/>
          </p:cNvCxnSpPr>
          <p:nvPr/>
        </p:nvCxnSpPr>
        <p:spPr>
          <a:xfrm>
            <a:off x="8557008" y="3771703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02F21F-F025-E201-6C52-1E100BD925D2}"/>
              </a:ext>
            </a:extLst>
          </p:cNvPr>
          <p:cNvCxnSpPr>
            <a:cxnSpLocks/>
          </p:cNvCxnSpPr>
          <p:nvPr/>
        </p:nvCxnSpPr>
        <p:spPr>
          <a:xfrm>
            <a:off x="8557008" y="4022665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8B75133-237A-8CC0-9BD7-8A4236D2DD01}"/>
              </a:ext>
            </a:extLst>
          </p:cNvPr>
          <p:cNvCxnSpPr>
            <a:cxnSpLocks/>
          </p:cNvCxnSpPr>
          <p:nvPr/>
        </p:nvCxnSpPr>
        <p:spPr>
          <a:xfrm>
            <a:off x="6456025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F7E30D9-BE7E-57E0-F277-4EE3CC9651BF}"/>
                  </a:ext>
                </a:extLst>
              </p:cNvPr>
              <p:cNvSpPr txBox="1"/>
              <p:nvPr/>
            </p:nvSpPr>
            <p:spPr>
              <a:xfrm>
                <a:off x="6315535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F7E30D9-BE7E-57E0-F277-4EE3CC96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535" y="4784395"/>
                <a:ext cx="273023" cy="246221"/>
              </a:xfrm>
              <a:prstGeom prst="rect">
                <a:avLst/>
              </a:prstGeom>
              <a:blipFill>
                <a:blip r:embed="rId11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9FEDC6-80A4-ABAE-3F80-1A66DD626E13}"/>
              </a:ext>
            </a:extLst>
          </p:cNvPr>
          <p:cNvCxnSpPr>
            <a:cxnSpLocks/>
          </p:cNvCxnSpPr>
          <p:nvPr/>
        </p:nvCxnSpPr>
        <p:spPr>
          <a:xfrm>
            <a:off x="671396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EE859-40F2-80F1-B861-B659324D17C9}"/>
                  </a:ext>
                </a:extLst>
              </p:cNvPr>
              <p:cNvSpPr txBox="1"/>
              <p:nvPr/>
            </p:nvSpPr>
            <p:spPr>
              <a:xfrm>
                <a:off x="6579321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EE859-40F2-80F1-B861-B659324D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321" y="4784395"/>
                <a:ext cx="273023" cy="246221"/>
              </a:xfrm>
              <a:prstGeom prst="rect">
                <a:avLst/>
              </a:prstGeom>
              <a:blipFill>
                <a:blip r:embed="rId12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175EEE-9346-11E9-5ED3-1964984F21A1}"/>
              </a:ext>
            </a:extLst>
          </p:cNvPr>
          <p:cNvCxnSpPr>
            <a:cxnSpLocks/>
          </p:cNvCxnSpPr>
          <p:nvPr/>
        </p:nvCxnSpPr>
        <p:spPr>
          <a:xfrm>
            <a:off x="6971895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EDD361-7FF2-DE12-AE64-D7DD1D86364F}"/>
                  </a:ext>
                </a:extLst>
              </p:cNvPr>
              <p:cNvSpPr txBox="1"/>
              <p:nvPr/>
            </p:nvSpPr>
            <p:spPr>
              <a:xfrm>
                <a:off x="6839049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EDD361-7FF2-DE12-AE64-D7DD1D863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049" y="4784395"/>
                <a:ext cx="273023" cy="246221"/>
              </a:xfrm>
              <a:prstGeom prst="rect">
                <a:avLst/>
              </a:prstGeom>
              <a:blipFill>
                <a:blip r:embed="rId13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3B4BEF-05E6-FFA9-8B5B-82A8E7F99D32}"/>
              </a:ext>
            </a:extLst>
          </p:cNvPr>
          <p:cNvCxnSpPr>
            <a:cxnSpLocks/>
          </p:cNvCxnSpPr>
          <p:nvPr/>
        </p:nvCxnSpPr>
        <p:spPr>
          <a:xfrm>
            <a:off x="722983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454F06-F9C2-3BD8-A24E-2C0EA7DBB9C7}"/>
                  </a:ext>
                </a:extLst>
              </p:cNvPr>
              <p:cNvSpPr txBox="1"/>
              <p:nvPr/>
            </p:nvSpPr>
            <p:spPr>
              <a:xfrm>
                <a:off x="7090671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454F06-F9C2-3BD8-A24E-2C0EA7DB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71" y="4782984"/>
                <a:ext cx="273023" cy="249043"/>
              </a:xfrm>
              <a:prstGeom prst="rect">
                <a:avLst/>
              </a:prstGeom>
              <a:blipFill>
                <a:blip r:embed="rId14"/>
                <a:stretch>
                  <a:fillRect l="-6667" r="-6667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1E090-2922-247A-362B-A801EB1F6D7B}"/>
              </a:ext>
            </a:extLst>
          </p:cNvPr>
          <p:cNvCxnSpPr>
            <a:cxnSpLocks/>
          </p:cNvCxnSpPr>
          <p:nvPr/>
        </p:nvCxnSpPr>
        <p:spPr>
          <a:xfrm>
            <a:off x="7487765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92C55-ED3C-7DBC-A3E5-084325DCD891}"/>
              </a:ext>
            </a:extLst>
          </p:cNvPr>
          <p:cNvCxnSpPr>
            <a:cxnSpLocks/>
          </p:cNvCxnSpPr>
          <p:nvPr/>
        </p:nvCxnSpPr>
        <p:spPr>
          <a:xfrm>
            <a:off x="7745700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C7104C-1B75-8D1E-2544-FBBE1D22443F}"/>
              </a:ext>
            </a:extLst>
          </p:cNvPr>
          <p:cNvCxnSpPr>
            <a:cxnSpLocks/>
          </p:cNvCxnSpPr>
          <p:nvPr/>
        </p:nvCxnSpPr>
        <p:spPr>
          <a:xfrm>
            <a:off x="8003637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24F45-D7EB-A243-B7CD-93AEB92C6A2C}"/>
                  </a:ext>
                </a:extLst>
              </p:cNvPr>
              <p:cNvSpPr txBox="1"/>
              <p:nvPr/>
            </p:nvSpPr>
            <p:spPr>
              <a:xfrm>
                <a:off x="7350034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24F45-D7EB-A243-B7CD-93AEB92C6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034" y="4782984"/>
                <a:ext cx="273023" cy="249043"/>
              </a:xfrm>
              <a:prstGeom prst="rect">
                <a:avLst/>
              </a:prstGeom>
              <a:blipFill>
                <a:blip r:embed="rId15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C786F-FC5B-D0E0-2EB9-65641818BA02}"/>
                  </a:ext>
                </a:extLst>
              </p:cNvPr>
              <p:cNvSpPr txBox="1"/>
              <p:nvPr/>
            </p:nvSpPr>
            <p:spPr>
              <a:xfrm>
                <a:off x="7609460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C786F-FC5B-D0E0-2EB9-65641818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60" y="4782984"/>
                <a:ext cx="273023" cy="249043"/>
              </a:xfrm>
              <a:prstGeom prst="rect">
                <a:avLst/>
              </a:prstGeom>
              <a:blipFill>
                <a:blip r:embed="rId16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F2362-B3E1-FDE9-57B6-FA4028EEDA56}"/>
                  </a:ext>
                </a:extLst>
              </p:cNvPr>
              <p:cNvSpPr txBox="1"/>
              <p:nvPr/>
            </p:nvSpPr>
            <p:spPr>
              <a:xfrm>
                <a:off x="7868886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F2362-B3E1-FDE9-57B6-FA4028EED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886" y="4782984"/>
                <a:ext cx="273023" cy="249043"/>
              </a:xfrm>
              <a:prstGeom prst="rect">
                <a:avLst/>
              </a:prstGeom>
              <a:blipFill>
                <a:blip r:embed="rId17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513EE6CD-4942-5BB1-5B38-121378A5C6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727" y="1255780"/>
            <a:ext cx="4286284" cy="3214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290F42-DACF-D59B-EE9D-14C075D955B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108864" y="111473"/>
            <a:ext cx="3486960" cy="26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472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5367-5C53-E527-C391-4AE16CB1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04894"/>
            <a:ext cx="8884428" cy="380667"/>
          </a:xfrm>
        </p:spPr>
        <p:txBody>
          <a:bodyPr/>
          <a:lstStyle/>
          <a:p>
            <a:r>
              <a:rPr lang="en-GB" dirty="0" err="1"/>
              <a:t>SINDy</a:t>
            </a:r>
            <a:r>
              <a:rPr lang="en-GB" dirty="0"/>
              <a:t>  = Sparse Regression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00D91E2-1472-4C1C-6865-E7555CD887B2}"/>
              </a:ext>
            </a:extLst>
          </p:cNvPr>
          <p:cNvGrpSpPr/>
          <p:nvPr/>
        </p:nvGrpSpPr>
        <p:grpSpPr>
          <a:xfrm>
            <a:off x="4969448" y="2863137"/>
            <a:ext cx="241275" cy="2175469"/>
            <a:chOff x="4887107" y="2235517"/>
            <a:chExt cx="282104" cy="254360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CEE6A18-0911-6838-FFB7-F5DF902D6695}"/>
                </a:ext>
              </a:extLst>
            </p:cNvPr>
            <p:cNvCxnSpPr>
              <a:cxnSpLocks/>
            </p:cNvCxnSpPr>
            <p:nvPr/>
          </p:nvCxnSpPr>
          <p:spPr>
            <a:xfrm>
              <a:off x="5024996" y="2321156"/>
              <a:ext cx="0" cy="2090320"/>
            </a:xfrm>
            <a:prstGeom prst="line">
              <a:avLst/>
            </a:prstGeom>
            <a:ln w="76200" cap="rnd">
              <a:solidFill>
                <a:srgbClr val="FF2C0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4DDD5D8-73CD-7FDB-515E-31BE5C249589}"/>
                    </a:ext>
                  </a:extLst>
                </p:cNvPr>
                <p:cNvSpPr txBox="1"/>
                <p:nvPr/>
              </p:nvSpPr>
              <p:spPr>
                <a:xfrm>
                  <a:off x="4919055" y="4491234"/>
                  <a:ext cx="202195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4DDD5D8-73CD-7FDB-515E-31BE5C249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055" y="4491234"/>
                  <a:ext cx="202195" cy="287887"/>
                </a:xfrm>
                <a:prstGeom prst="rect">
                  <a:avLst/>
                </a:prstGeom>
                <a:blipFill>
                  <a:blip r:embed="rId3"/>
                  <a:stretch>
                    <a:fillRect l="-14286" r="-60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31B237B0-0AD7-03CF-1F71-D490CFF6859F}"/>
                </a:ext>
              </a:extLst>
            </p:cNvPr>
            <p:cNvSpPr/>
            <p:nvPr/>
          </p:nvSpPr>
          <p:spPr>
            <a:xfrm>
              <a:off x="4887107" y="2235517"/>
              <a:ext cx="45719" cy="2255717"/>
            </a:xfrm>
            <a:prstGeom prst="lef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ight Bracket 87">
              <a:extLst>
                <a:ext uri="{FF2B5EF4-FFF2-40B4-BE49-F238E27FC236}">
                  <a16:creationId xmlns:a16="http://schemas.microsoft.com/office/drawing/2014/main" id="{05E4FC7C-7EF1-2AFC-838B-761C3E7D1F27}"/>
                </a:ext>
              </a:extLst>
            </p:cNvPr>
            <p:cNvSpPr/>
            <p:nvPr/>
          </p:nvSpPr>
          <p:spPr>
            <a:xfrm>
              <a:off x="5123492" y="2235517"/>
              <a:ext cx="45719" cy="2255717"/>
            </a:xfrm>
            <a:prstGeom prst="righ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B3E084-ED36-F4F7-B3C1-BE0C7504F2F3}"/>
                  </a:ext>
                </a:extLst>
              </p:cNvPr>
              <p:cNvSpPr txBox="1"/>
              <p:nvPr/>
            </p:nvSpPr>
            <p:spPr>
              <a:xfrm>
                <a:off x="5344252" y="3643095"/>
                <a:ext cx="3558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B3E084-ED36-F4F7-B3C1-BE0C7504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252" y="3643095"/>
                <a:ext cx="35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0F6115A-DB74-5D76-9049-5D0196AB0EC1}"/>
              </a:ext>
            </a:extLst>
          </p:cNvPr>
          <p:cNvCxnSpPr>
            <a:cxnSpLocks/>
          </p:cNvCxnSpPr>
          <p:nvPr/>
        </p:nvCxnSpPr>
        <p:spPr>
          <a:xfrm>
            <a:off x="619809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4E03B8F-32C6-1C9F-DEBE-118DE365A9A2}"/>
                  </a:ext>
                </a:extLst>
              </p:cNvPr>
              <p:cNvSpPr txBox="1"/>
              <p:nvPr/>
            </p:nvSpPr>
            <p:spPr>
              <a:xfrm>
                <a:off x="5849747" y="4784395"/>
                <a:ext cx="1715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4E03B8F-32C6-1C9F-DEBE-118DE365A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47" y="4784395"/>
                <a:ext cx="171521" cy="246221"/>
              </a:xfrm>
              <a:prstGeom prst="rect">
                <a:avLst/>
              </a:prstGeom>
              <a:blipFill>
                <a:blip r:embed="rId5"/>
                <a:stretch>
                  <a:fillRect l="-25000" r="-21429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588C411-4FB3-55DA-239D-DA803F4EA442}"/>
                  </a:ext>
                </a:extLst>
              </p:cNvPr>
              <p:cNvSpPr txBox="1"/>
              <p:nvPr/>
            </p:nvSpPr>
            <p:spPr>
              <a:xfrm>
                <a:off x="6105393" y="4784395"/>
                <a:ext cx="1763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588C411-4FB3-55DA-239D-DA803F4EA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393" y="4784395"/>
                <a:ext cx="176330" cy="246221"/>
              </a:xfrm>
              <a:prstGeom prst="rect">
                <a:avLst/>
              </a:prstGeom>
              <a:blipFill>
                <a:blip r:embed="rId6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Left Bracket 94">
            <a:extLst>
              <a:ext uri="{FF2B5EF4-FFF2-40B4-BE49-F238E27FC236}">
                <a16:creationId xmlns:a16="http://schemas.microsoft.com/office/drawing/2014/main" id="{C2E76C82-6686-0B7D-649C-4110FFEB792D}"/>
              </a:ext>
            </a:extLst>
          </p:cNvPr>
          <p:cNvSpPr/>
          <p:nvPr/>
        </p:nvSpPr>
        <p:spPr>
          <a:xfrm>
            <a:off x="5821290" y="2865653"/>
            <a:ext cx="39102" cy="1929249"/>
          </a:xfrm>
          <a:prstGeom prst="leftBracket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ight Bracket 95">
                <a:extLst>
                  <a:ext uri="{FF2B5EF4-FFF2-40B4-BE49-F238E27FC236}">
                    <a16:creationId xmlns:a16="http://schemas.microsoft.com/office/drawing/2014/main" id="{0D6C3503-2A41-6558-B3F6-CF69B7B5F2B3}"/>
                  </a:ext>
                </a:extLst>
              </p:cNvPr>
              <p:cNvSpPr/>
              <p:nvPr/>
            </p:nvSpPr>
            <p:spPr>
              <a:xfrm>
                <a:off x="8272847" y="2865653"/>
                <a:ext cx="39102" cy="1929249"/>
              </a:xfrm>
              <a:prstGeom prst="righ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Right Bracket 95">
                <a:extLst>
                  <a:ext uri="{FF2B5EF4-FFF2-40B4-BE49-F238E27FC236}">
                    <a16:creationId xmlns:a16="http://schemas.microsoft.com/office/drawing/2014/main" id="{0D6C3503-2A41-6558-B3F6-CF69B7B5F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847" y="2865653"/>
                <a:ext cx="39102" cy="1929249"/>
              </a:xfrm>
              <a:prstGeom prst="rightBracket">
                <a:avLst/>
              </a:prstGeom>
              <a:blipFill>
                <a:blip r:embed="rId7"/>
                <a:stretch>
                  <a:fillRect l="-66667"/>
                </a:stretch>
              </a:blipFill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6C323E5-9E99-7354-5246-7D2EE49927E9}"/>
              </a:ext>
            </a:extLst>
          </p:cNvPr>
          <p:cNvCxnSpPr>
            <a:cxnSpLocks/>
          </p:cNvCxnSpPr>
          <p:nvPr/>
        </p:nvCxnSpPr>
        <p:spPr>
          <a:xfrm>
            <a:off x="5940155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A4965AC-EB2C-27FE-4482-E2FF1DE52127}"/>
                  </a:ext>
                </a:extLst>
              </p:cNvPr>
              <p:cNvSpPr txBox="1"/>
              <p:nvPr/>
            </p:nvSpPr>
            <p:spPr>
              <a:xfrm>
                <a:off x="8061546" y="3709931"/>
                <a:ext cx="2244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A4965AC-EB2C-27FE-4482-E2FF1DE52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546" y="3709931"/>
                <a:ext cx="224420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D0BE635A-F378-B205-6A75-A819DE89936F}"/>
              </a:ext>
            </a:extLst>
          </p:cNvPr>
          <p:cNvSpPr/>
          <p:nvPr/>
        </p:nvSpPr>
        <p:spPr>
          <a:xfrm>
            <a:off x="8418237" y="2880999"/>
            <a:ext cx="59705" cy="1315027"/>
          </a:xfrm>
          <a:prstGeom prst="leftBracket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D6FBE3E-177F-2725-32F3-1F32B42A3EF7}"/>
                  </a:ext>
                </a:extLst>
              </p:cNvPr>
              <p:cNvSpPr/>
              <p:nvPr/>
            </p:nvSpPr>
            <p:spPr>
              <a:xfrm>
                <a:off x="8642088" y="2880999"/>
                <a:ext cx="39102" cy="1315027"/>
              </a:xfrm>
              <a:prstGeom prst="righ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D6FBE3E-177F-2725-32F3-1F32B42A3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088" y="2880999"/>
                <a:ext cx="39102" cy="1315027"/>
              </a:xfrm>
              <a:prstGeom prst="rightBracket">
                <a:avLst/>
              </a:prstGeom>
              <a:blipFill>
                <a:blip r:embed="rId9"/>
                <a:stretch>
                  <a:fillRect l="-75000"/>
                </a:stretch>
              </a:blipFill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25F09E7-DCE0-5FC9-033C-802CBDDFBBE3}"/>
              </a:ext>
            </a:extLst>
          </p:cNvPr>
          <p:cNvCxnSpPr>
            <a:cxnSpLocks/>
          </p:cNvCxnSpPr>
          <p:nvPr/>
        </p:nvCxnSpPr>
        <p:spPr>
          <a:xfrm>
            <a:off x="8556926" y="2957681"/>
            <a:ext cx="0" cy="1148789"/>
          </a:xfrm>
          <a:prstGeom prst="line">
            <a:avLst/>
          </a:prstGeom>
          <a:ln w="76200" cap="rnd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504676D-B706-BFCC-5DE0-8C2A93A16932}"/>
                  </a:ext>
                </a:extLst>
              </p:cNvPr>
              <p:cNvSpPr txBox="1"/>
              <p:nvPr/>
            </p:nvSpPr>
            <p:spPr>
              <a:xfrm>
                <a:off x="8451853" y="4187122"/>
                <a:ext cx="1651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𝜉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504676D-B706-BFCC-5DE0-8C2A93A1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53" y="4187122"/>
                <a:ext cx="165109" cy="246221"/>
              </a:xfrm>
              <a:prstGeom prst="rect">
                <a:avLst/>
              </a:prstGeom>
              <a:blipFill>
                <a:blip r:embed="rId10"/>
                <a:stretch>
                  <a:fillRect l="-35714" r="-32143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86E03AE-1384-1394-F56E-E1EFE2E38F74}"/>
              </a:ext>
            </a:extLst>
          </p:cNvPr>
          <p:cNvCxnSpPr>
            <a:cxnSpLocks/>
          </p:cNvCxnSpPr>
          <p:nvPr/>
        </p:nvCxnSpPr>
        <p:spPr>
          <a:xfrm>
            <a:off x="8557008" y="3144288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E972545-02BD-7644-C29E-D3B4068540EA}"/>
              </a:ext>
            </a:extLst>
          </p:cNvPr>
          <p:cNvCxnSpPr>
            <a:cxnSpLocks/>
          </p:cNvCxnSpPr>
          <p:nvPr/>
        </p:nvCxnSpPr>
        <p:spPr>
          <a:xfrm>
            <a:off x="8557008" y="3269771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4434B5-2BC0-A7E9-808E-D3F3EBB7E283}"/>
              </a:ext>
            </a:extLst>
          </p:cNvPr>
          <p:cNvCxnSpPr>
            <a:cxnSpLocks/>
          </p:cNvCxnSpPr>
          <p:nvPr/>
        </p:nvCxnSpPr>
        <p:spPr>
          <a:xfrm>
            <a:off x="8557008" y="3395254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90EEF323-0033-30B4-7EEC-2B2BB4B1C8BE}"/>
              </a:ext>
            </a:extLst>
          </p:cNvPr>
          <p:cNvCxnSpPr>
            <a:cxnSpLocks/>
          </p:cNvCxnSpPr>
          <p:nvPr/>
        </p:nvCxnSpPr>
        <p:spPr>
          <a:xfrm>
            <a:off x="8557008" y="3520737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EB003B-7919-DE92-0CCB-D78CC3011671}"/>
              </a:ext>
            </a:extLst>
          </p:cNvPr>
          <p:cNvCxnSpPr>
            <a:cxnSpLocks/>
          </p:cNvCxnSpPr>
          <p:nvPr/>
        </p:nvCxnSpPr>
        <p:spPr>
          <a:xfrm>
            <a:off x="8557008" y="3646220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88EF0B70-7E93-BFDB-B72B-61FD9D2F9B4A}"/>
              </a:ext>
            </a:extLst>
          </p:cNvPr>
          <p:cNvCxnSpPr>
            <a:cxnSpLocks/>
          </p:cNvCxnSpPr>
          <p:nvPr/>
        </p:nvCxnSpPr>
        <p:spPr>
          <a:xfrm>
            <a:off x="8557008" y="3771703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302F21F-F025-E201-6C52-1E100BD925D2}"/>
              </a:ext>
            </a:extLst>
          </p:cNvPr>
          <p:cNvCxnSpPr>
            <a:cxnSpLocks/>
          </p:cNvCxnSpPr>
          <p:nvPr/>
        </p:nvCxnSpPr>
        <p:spPr>
          <a:xfrm>
            <a:off x="8557008" y="4022665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8B75133-237A-8CC0-9BD7-8A4236D2DD01}"/>
              </a:ext>
            </a:extLst>
          </p:cNvPr>
          <p:cNvCxnSpPr>
            <a:cxnSpLocks/>
          </p:cNvCxnSpPr>
          <p:nvPr/>
        </p:nvCxnSpPr>
        <p:spPr>
          <a:xfrm>
            <a:off x="6456025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F7E30D9-BE7E-57E0-F277-4EE3CC9651BF}"/>
                  </a:ext>
                </a:extLst>
              </p:cNvPr>
              <p:cNvSpPr txBox="1"/>
              <p:nvPr/>
            </p:nvSpPr>
            <p:spPr>
              <a:xfrm>
                <a:off x="6315535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F7E30D9-BE7E-57E0-F277-4EE3CC96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535" y="4784395"/>
                <a:ext cx="273023" cy="246221"/>
              </a:xfrm>
              <a:prstGeom prst="rect">
                <a:avLst/>
              </a:prstGeom>
              <a:blipFill>
                <a:blip r:embed="rId11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9FEDC6-80A4-ABAE-3F80-1A66DD626E13}"/>
              </a:ext>
            </a:extLst>
          </p:cNvPr>
          <p:cNvCxnSpPr>
            <a:cxnSpLocks/>
          </p:cNvCxnSpPr>
          <p:nvPr/>
        </p:nvCxnSpPr>
        <p:spPr>
          <a:xfrm>
            <a:off x="671396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EE859-40F2-80F1-B861-B659324D17C9}"/>
                  </a:ext>
                </a:extLst>
              </p:cNvPr>
              <p:cNvSpPr txBox="1"/>
              <p:nvPr/>
            </p:nvSpPr>
            <p:spPr>
              <a:xfrm>
                <a:off x="6579321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EE859-40F2-80F1-B861-B659324D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321" y="4784395"/>
                <a:ext cx="273023" cy="246221"/>
              </a:xfrm>
              <a:prstGeom prst="rect">
                <a:avLst/>
              </a:prstGeom>
              <a:blipFill>
                <a:blip r:embed="rId12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175EEE-9346-11E9-5ED3-1964984F21A1}"/>
              </a:ext>
            </a:extLst>
          </p:cNvPr>
          <p:cNvCxnSpPr>
            <a:cxnSpLocks/>
          </p:cNvCxnSpPr>
          <p:nvPr/>
        </p:nvCxnSpPr>
        <p:spPr>
          <a:xfrm>
            <a:off x="6971895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EDD361-7FF2-DE12-AE64-D7DD1D86364F}"/>
                  </a:ext>
                </a:extLst>
              </p:cNvPr>
              <p:cNvSpPr txBox="1"/>
              <p:nvPr/>
            </p:nvSpPr>
            <p:spPr>
              <a:xfrm>
                <a:off x="6839049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EDD361-7FF2-DE12-AE64-D7DD1D863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049" y="4784395"/>
                <a:ext cx="273023" cy="246221"/>
              </a:xfrm>
              <a:prstGeom prst="rect">
                <a:avLst/>
              </a:prstGeom>
              <a:blipFill>
                <a:blip r:embed="rId13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3B4BEF-05E6-FFA9-8B5B-82A8E7F99D32}"/>
              </a:ext>
            </a:extLst>
          </p:cNvPr>
          <p:cNvCxnSpPr>
            <a:cxnSpLocks/>
          </p:cNvCxnSpPr>
          <p:nvPr/>
        </p:nvCxnSpPr>
        <p:spPr>
          <a:xfrm>
            <a:off x="722983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454F06-F9C2-3BD8-A24E-2C0EA7DBB9C7}"/>
                  </a:ext>
                </a:extLst>
              </p:cNvPr>
              <p:cNvSpPr txBox="1"/>
              <p:nvPr/>
            </p:nvSpPr>
            <p:spPr>
              <a:xfrm>
                <a:off x="7090671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454F06-F9C2-3BD8-A24E-2C0EA7DB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71" y="4782984"/>
                <a:ext cx="273023" cy="249043"/>
              </a:xfrm>
              <a:prstGeom prst="rect">
                <a:avLst/>
              </a:prstGeom>
              <a:blipFill>
                <a:blip r:embed="rId14"/>
                <a:stretch>
                  <a:fillRect l="-6667" r="-6667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1E090-2922-247A-362B-A801EB1F6D7B}"/>
              </a:ext>
            </a:extLst>
          </p:cNvPr>
          <p:cNvCxnSpPr>
            <a:cxnSpLocks/>
          </p:cNvCxnSpPr>
          <p:nvPr/>
        </p:nvCxnSpPr>
        <p:spPr>
          <a:xfrm>
            <a:off x="7487765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92C55-ED3C-7DBC-A3E5-084325DCD891}"/>
              </a:ext>
            </a:extLst>
          </p:cNvPr>
          <p:cNvCxnSpPr>
            <a:cxnSpLocks/>
          </p:cNvCxnSpPr>
          <p:nvPr/>
        </p:nvCxnSpPr>
        <p:spPr>
          <a:xfrm>
            <a:off x="7745700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C7104C-1B75-8D1E-2544-FBBE1D22443F}"/>
              </a:ext>
            </a:extLst>
          </p:cNvPr>
          <p:cNvCxnSpPr>
            <a:cxnSpLocks/>
          </p:cNvCxnSpPr>
          <p:nvPr/>
        </p:nvCxnSpPr>
        <p:spPr>
          <a:xfrm>
            <a:off x="8003637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24F45-D7EB-A243-B7CD-93AEB92C6A2C}"/>
                  </a:ext>
                </a:extLst>
              </p:cNvPr>
              <p:cNvSpPr txBox="1"/>
              <p:nvPr/>
            </p:nvSpPr>
            <p:spPr>
              <a:xfrm>
                <a:off x="7350034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24F45-D7EB-A243-B7CD-93AEB92C6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034" y="4782984"/>
                <a:ext cx="273023" cy="249043"/>
              </a:xfrm>
              <a:prstGeom prst="rect">
                <a:avLst/>
              </a:prstGeom>
              <a:blipFill>
                <a:blip r:embed="rId15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C786F-FC5B-D0E0-2EB9-65641818BA02}"/>
                  </a:ext>
                </a:extLst>
              </p:cNvPr>
              <p:cNvSpPr txBox="1"/>
              <p:nvPr/>
            </p:nvSpPr>
            <p:spPr>
              <a:xfrm>
                <a:off x="7609460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C786F-FC5B-D0E0-2EB9-65641818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60" y="4782984"/>
                <a:ext cx="273023" cy="249043"/>
              </a:xfrm>
              <a:prstGeom prst="rect">
                <a:avLst/>
              </a:prstGeom>
              <a:blipFill>
                <a:blip r:embed="rId16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F2362-B3E1-FDE9-57B6-FA4028EEDA56}"/>
                  </a:ext>
                </a:extLst>
              </p:cNvPr>
              <p:cNvSpPr txBox="1"/>
              <p:nvPr/>
            </p:nvSpPr>
            <p:spPr>
              <a:xfrm>
                <a:off x="7868886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F2362-B3E1-FDE9-57B6-FA4028EED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886" y="4782984"/>
                <a:ext cx="273023" cy="249043"/>
              </a:xfrm>
              <a:prstGeom prst="rect">
                <a:avLst/>
              </a:prstGeom>
              <a:blipFill>
                <a:blip r:embed="rId17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513EE6CD-4942-5BB1-5B38-121378A5C6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727" y="1255780"/>
            <a:ext cx="4286284" cy="3214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290F42-DACF-D59B-EE9D-14C075D955B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108864" y="111473"/>
            <a:ext cx="3486960" cy="26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886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F5367-5C53-E527-C391-4AE16CB12C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84" y="104894"/>
            <a:ext cx="8884428" cy="380667"/>
          </a:xfrm>
        </p:spPr>
        <p:txBody>
          <a:bodyPr/>
          <a:lstStyle/>
          <a:p>
            <a:r>
              <a:rPr lang="en-GB" dirty="0" err="1"/>
              <a:t>SINDy</a:t>
            </a:r>
            <a:r>
              <a:rPr lang="en-GB" dirty="0"/>
              <a:t>  = Sparse Regression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00D91E2-1472-4C1C-6865-E7555CD887B2}"/>
              </a:ext>
            </a:extLst>
          </p:cNvPr>
          <p:cNvGrpSpPr/>
          <p:nvPr/>
        </p:nvGrpSpPr>
        <p:grpSpPr>
          <a:xfrm>
            <a:off x="4969448" y="2863137"/>
            <a:ext cx="241275" cy="2175469"/>
            <a:chOff x="4887107" y="2235517"/>
            <a:chExt cx="282104" cy="2543604"/>
          </a:xfrm>
        </p:grpSpPr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DCEE6A18-0911-6838-FFB7-F5DF902D6695}"/>
                </a:ext>
              </a:extLst>
            </p:cNvPr>
            <p:cNvCxnSpPr>
              <a:cxnSpLocks/>
            </p:cNvCxnSpPr>
            <p:nvPr/>
          </p:nvCxnSpPr>
          <p:spPr>
            <a:xfrm>
              <a:off x="5024996" y="2321156"/>
              <a:ext cx="0" cy="2090320"/>
            </a:xfrm>
            <a:prstGeom prst="line">
              <a:avLst/>
            </a:prstGeom>
            <a:ln w="76200" cap="rnd">
              <a:solidFill>
                <a:srgbClr val="FF2C04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4DDD5D8-73CD-7FDB-515E-31BE5C249589}"/>
                    </a:ext>
                  </a:extLst>
                </p:cNvPr>
                <p:cNvSpPr txBox="1"/>
                <p:nvPr/>
              </p:nvSpPr>
              <p:spPr>
                <a:xfrm>
                  <a:off x="4919055" y="4491234"/>
                  <a:ext cx="202195" cy="287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4572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kumimoji="0" lang="en-US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accPr>
                          <m:e>
                            <m:r>
                              <a:rPr kumimoji="0" lang="en-GB" sz="16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𝑥</m:t>
                            </m:r>
                          </m:e>
                        </m:acc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84DDD5D8-73CD-7FDB-515E-31BE5C24958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19055" y="4491234"/>
                  <a:ext cx="202195" cy="287887"/>
                </a:xfrm>
                <a:prstGeom prst="rect">
                  <a:avLst/>
                </a:prstGeom>
                <a:blipFill>
                  <a:blip r:embed="rId3"/>
                  <a:stretch>
                    <a:fillRect l="-14286" r="-6071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7" name="Left Bracket 86">
              <a:extLst>
                <a:ext uri="{FF2B5EF4-FFF2-40B4-BE49-F238E27FC236}">
                  <a16:creationId xmlns:a16="http://schemas.microsoft.com/office/drawing/2014/main" id="{31B237B0-0AD7-03CF-1F71-D490CFF6859F}"/>
                </a:ext>
              </a:extLst>
            </p:cNvPr>
            <p:cNvSpPr/>
            <p:nvPr/>
          </p:nvSpPr>
          <p:spPr>
            <a:xfrm>
              <a:off x="4887107" y="2235517"/>
              <a:ext cx="45719" cy="2255717"/>
            </a:xfrm>
            <a:prstGeom prst="lef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8" name="Right Bracket 87">
              <a:extLst>
                <a:ext uri="{FF2B5EF4-FFF2-40B4-BE49-F238E27FC236}">
                  <a16:creationId xmlns:a16="http://schemas.microsoft.com/office/drawing/2014/main" id="{05E4FC7C-7EF1-2AFC-838B-761C3E7D1F27}"/>
                </a:ext>
              </a:extLst>
            </p:cNvPr>
            <p:cNvSpPr/>
            <p:nvPr/>
          </p:nvSpPr>
          <p:spPr>
            <a:xfrm>
              <a:off x="5123492" y="2235517"/>
              <a:ext cx="45719" cy="2255717"/>
            </a:xfrm>
            <a:prstGeom prst="rightBracket">
              <a:avLst/>
            </a:pr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B3E084-ED36-F4F7-B3C1-BE0C7504F2F3}"/>
                  </a:ext>
                </a:extLst>
              </p:cNvPr>
              <p:cNvSpPr txBox="1"/>
              <p:nvPr/>
            </p:nvSpPr>
            <p:spPr>
              <a:xfrm>
                <a:off x="5344252" y="3643095"/>
                <a:ext cx="35580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DBB3E084-ED36-F4F7-B3C1-BE0C7504F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4252" y="3643095"/>
                <a:ext cx="355806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1" name="Straight Connector 90">
            <a:extLst>
              <a:ext uri="{FF2B5EF4-FFF2-40B4-BE49-F238E27FC236}">
                <a16:creationId xmlns:a16="http://schemas.microsoft.com/office/drawing/2014/main" id="{00F6115A-DB74-5D76-9049-5D0196AB0EC1}"/>
              </a:ext>
            </a:extLst>
          </p:cNvPr>
          <p:cNvCxnSpPr>
            <a:cxnSpLocks/>
          </p:cNvCxnSpPr>
          <p:nvPr/>
        </p:nvCxnSpPr>
        <p:spPr>
          <a:xfrm>
            <a:off x="619809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4E03B8F-32C6-1C9F-DEBE-118DE365A9A2}"/>
                  </a:ext>
                </a:extLst>
              </p:cNvPr>
              <p:cNvSpPr txBox="1"/>
              <p:nvPr/>
            </p:nvSpPr>
            <p:spPr>
              <a:xfrm>
                <a:off x="5849747" y="4784395"/>
                <a:ext cx="17152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1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C4E03B8F-32C6-1C9F-DEBE-118DE365A9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9747" y="4784395"/>
                <a:ext cx="171521" cy="246221"/>
              </a:xfrm>
              <a:prstGeom prst="rect">
                <a:avLst/>
              </a:prstGeom>
              <a:blipFill>
                <a:blip r:embed="rId5"/>
                <a:stretch>
                  <a:fillRect l="-25000" r="-21429" b="-7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588C411-4FB3-55DA-239D-DA803F4EA442}"/>
                  </a:ext>
                </a:extLst>
              </p:cNvPr>
              <p:cNvSpPr txBox="1"/>
              <p:nvPr/>
            </p:nvSpPr>
            <p:spPr>
              <a:xfrm>
                <a:off x="6105393" y="4784395"/>
                <a:ext cx="17633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en-US" sz="160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E588C411-4FB3-55DA-239D-DA803F4EA4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5393" y="4784395"/>
                <a:ext cx="176330" cy="246221"/>
              </a:xfrm>
              <a:prstGeom prst="rect">
                <a:avLst/>
              </a:prstGeom>
              <a:blipFill>
                <a:blip r:embed="rId6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" name="Left Bracket 94">
            <a:extLst>
              <a:ext uri="{FF2B5EF4-FFF2-40B4-BE49-F238E27FC236}">
                <a16:creationId xmlns:a16="http://schemas.microsoft.com/office/drawing/2014/main" id="{C2E76C82-6686-0B7D-649C-4110FFEB792D}"/>
              </a:ext>
            </a:extLst>
          </p:cNvPr>
          <p:cNvSpPr/>
          <p:nvPr/>
        </p:nvSpPr>
        <p:spPr>
          <a:xfrm>
            <a:off x="5821290" y="2865653"/>
            <a:ext cx="39102" cy="1929249"/>
          </a:xfrm>
          <a:prstGeom prst="leftBracket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Right Bracket 95">
                <a:extLst>
                  <a:ext uri="{FF2B5EF4-FFF2-40B4-BE49-F238E27FC236}">
                    <a16:creationId xmlns:a16="http://schemas.microsoft.com/office/drawing/2014/main" id="{0D6C3503-2A41-6558-B3F6-CF69B7B5F2B3}"/>
                  </a:ext>
                </a:extLst>
              </p:cNvPr>
              <p:cNvSpPr/>
              <p:nvPr/>
            </p:nvSpPr>
            <p:spPr>
              <a:xfrm>
                <a:off x="8272847" y="2865653"/>
                <a:ext cx="39102" cy="1929249"/>
              </a:xfrm>
              <a:prstGeom prst="righ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6" name="Right Bracket 95">
                <a:extLst>
                  <a:ext uri="{FF2B5EF4-FFF2-40B4-BE49-F238E27FC236}">
                    <a16:creationId xmlns:a16="http://schemas.microsoft.com/office/drawing/2014/main" id="{0D6C3503-2A41-6558-B3F6-CF69B7B5F2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2847" y="2865653"/>
                <a:ext cx="39102" cy="1929249"/>
              </a:xfrm>
              <a:prstGeom prst="rightBracket">
                <a:avLst/>
              </a:prstGeom>
              <a:blipFill>
                <a:blip r:embed="rId7"/>
                <a:stretch>
                  <a:fillRect l="-66667"/>
                </a:stretch>
              </a:blipFill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E6C323E5-9E99-7354-5246-7D2EE49927E9}"/>
              </a:ext>
            </a:extLst>
          </p:cNvPr>
          <p:cNvCxnSpPr>
            <a:cxnSpLocks/>
          </p:cNvCxnSpPr>
          <p:nvPr/>
        </p:nvCxnSpPr>
        <p:spPr>
          <a:xfrm>
            <a:off x="5940155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A4965AC-EB2C-27FE-4482-E2FF1DE52127}"/>
                  </a:ext>
                </a:extLst>
              </p:cNvPr>
              <p:cNvSpPr txBox="1"/>
              <p:nvPr/>
            </p:nvSpPr>
            <p:spPr>
              <a:xfrm>
                <a:off x="8061546" y="3709931"/>
                <a:ext cx="224420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…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1A4965AC-EB2C-27FE-4482-E2FF1DE521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1546" y="3709931"/>
                <a:ext cx="224420" cy="21544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7" name="Left Bracket 106">
            <a:extLst>
              <a:ext uri="{FF2B5EF4-FFF2-40B4-BE49-F238E27FC236}">
                <a16:creationId xmlns:a16="http://schemas.microsoft.com/office/drawing/2014/main" id="{D0BE635A-F378-B205-6A75-A819DE89936F}"/>
              </a:ext>
            </a:extLst>
          </p:cNvPr>
          <p:cNvSpPr/>
          <p:nvPr/>
        </p:nvSpPr>
        <p:spPr>
          <a:xfrm>
            <a:off x="8418237" y="2880999"/>
            <a:ext cx="59705" cy="1315027"/>
          </a:xfrm>
          <a:prstGeom prst="leftBracket">
            <a:avLst/>
          </a:prstGeom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D6FBE3E-177F-2725-32F3-1F32B42A3EF7}"/>
                  </a:ext>
                </a:extLst>
              </p:cNvPr>
              <p:cNvSpPr/>
              <p:nvPr/>
            </p:nvSpPr>
            <p:spPr>
              <a:xfrm>
                <a:off x="8642088" y="2880999"/>
                <a:ext cx="39102" cy="1315027"/>
              </a:xfrm>
              <a:prstGeom prst="rightBracket">
                <a:avLst/>
              </a:prstGeom>
              <a:effectLst/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8" name="Right Bracket 107">
                <a:extLst>
                  <a:ext uri="{FF2B5EF4-FFF2-40B4-BE49-F238E27FC236}">
                    <a16:creationId xmlns:a16="http://schemas.microsoft.com/office/drawing/2014/main" id="{1D6FBE3E-177F-2725-32F3-1F32B42A3E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2088" y="2880999"/>
                <a:ext cx="39102" cy="1315027"/>
              </a:xfrm>
              <a:prstGeom prst="rightBracket">
                <a:avLst/>
              </a:prstGeom>
              <a:blipFill>
                <a:blip r:embed="rId9"/>
                <a:stretch>
                  <a:fillRect l="-75000"/>
                </a:stretch>
              </a:blipFill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9" name="Straight Connector 108">
            <a:extLst>
              <a:ext uri="{FF2B5EF4-FFF2-40B4-BE49-F238E27FC236}">
                <a16:creationId xmlns:a16="http://schemas.microsoft.com/office/drawing/2014/main" id="{F25F09E7-DCE0-5FC9-033C-802CBDDFBBE3}"/>
              </a:ext>
            </a:extLst>
          </p:cNvPr>
          <p:cNvCxnSpPr>
            <a:cxnSpLocks/>
          </p:cNvCxnSpPr>
          <p:nvPr/>
        </p:nvCxnSpPr>
        <p:spPr>
          <a:xfrm>
            <a:off x="8556926" y="2957681"/>
            <a:ext cx="0" cy="1148789"/>
          </a:xfrm>
          <a:prstGeom prst="line">
            <a:avLst/>
          </a:prstGeom>
          <a:ln w="76200" cap="rnd">
            <a:solidFill>
              <a:schemeClr val="bg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504676D-B706-BFCC-5DE0-8C2A93A16932}"/>
                  </a:ext>
                </a:extLst>
              </p:cNvPr>
              <p:cNvSpPr txBox="1"/>
              <p:nvPr/>
            </p:nvSpPr>
            <p:spPr>
              <a:xfrm>
                <a:off x="8451853" y="4187122"/>
                <a:ext cx="1651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GB" sz="16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𝜉</m:t>
                      </m:r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3" name="TextBox 112">
                <a:extLst>
                  <a:ext uri="{FF2B5EF4-FFF2-40B4-BE49-F238E27FC236}">
                    <a16:creationId xmlns:a16="http://schemas.microsoft.com/office/drawing/2014/main" id="{A504676D-B706-BFCC-5DE0-8C2A93A169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1853" y="4187122"/>
                <a:ext cx="165109" cy="246221"/>
              </a:xfrm>
              <a:prstGeom prst="rect">
                <a:avLst/>
              </a:prstGeom>
              <a:blipFill>
                <a:blip r:embed="rId10"/>
                <a:stretch>
                  <a:fillRect l="-35714" r="-32143" b="-35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186E03AE-1384-1394-F56E-E1EFE2E38F74}"/>
              </a:ext>
            </a:extLst>
          </p:cNvPr>
          <p:cNvCxnSpPr>
            <a:cxnSpLocks/>
          </p:cNvCxnSpPr>
          <p:nvPr/>
        </p:nvCxnSpPr>
        <p:spPr>
          <a:xfrm>
            <a:off x="8557008" y="3144288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4434B5-2BC0-A7E9-808E-D3F3EBB7E283}"/>
              </a:ext>
            </a:extLst>
          </p:cNvPr>
          <p:cNvCxnSpPr>
            <a:cxnSpLocks/>
          </p:cNvCxnSpPr>
          <p:nvPr/>
        </p:nvCxnSpPr>
        <p:spPr>
          <a:xfrm>
            <a:off x="8557008" y="3395254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1EB003B-7919-DE92-0CCB-D78CC3011671}"/>
              </a:ext>
            </a:extLst>
          </p:cNvPr>
          <p:cNvCxnSpPr>
            <a:cxnSpLocks/>
          </p:cNvCxnSpPr>
          <p:nvPr/>
        </p:nvCxnSpPr>
        <p:spPr>
          <a:xfrm>
            <a:off x="8557008" y="3646220"/>
            <a:ext cx="0" cy="0"/>
          </a:xfrm>
          <a:prstGeom prst="line">
            <a:avLst/>
          </a:prstGeom>
          <a:ln w="76200" cap="rnd">
            <a:solidFill>
              <a:srgbClr val="FF2C0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98B75133-237A-8CC0-9BD7-8A4236D2DD01}"/>
              </a:ext>
            </a:extLst>
          </p:cNvPr>
          <p:cNvCxnSpPr>
            <a:cxnSpLocks/>
          </p:cNvCxnSpPr>
          <p:nvPr/>
        </p:nvCxnSpPr>
        <p:spPr>
          <a:xfrm>
            <a:off x="6456025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F7E30D9-BE7E-57E0-F277-4EE3CC9651BF}"/>
                  </a:ext>
                </a:extLst>
              </p:cNvPr>
              <p:cNvSpPr txBox="1"/>
              <p:nvPr/>
            </p:nvSpPr>
            <p:spPr>
              <a:xfrm>
                <a:off x="6315535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BF7E30D9-BE7E-57E0-F277-4EE3CC9651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5535" y="4784395"/>
                <a:ext cx="273023" cy="246221"/>
              </a:xfrm>
              <a:prstGeom prst="rect">
                <a:avLst/>
              </a:prstGeom>
              <a:blipFill>
                <a:blip r:embed="rId11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59FEDC6-80A4-ABAE-3F80-1A66DD626E13}"/>
              </a:ext>
            </a:extLst>
          </p:cNvPr>
          <p:cNvCxnSpPr>
            <a:cxnSpLocks/>
          </p:cNvCxnSpPr>
          <p:nvPr/>
        </p:nvCxnSpPr>
        <p:spPr>
          <a:xfrm>
            <a:off x="671396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EE859-40F2-80F1-B861-B659324D17C9}"/>
                  </a:ext>
                </a:extLst>
              </p:cNvPr>
              <p:cNvSpPr txBox="1"/>
              <p:nvPr/>
            </p:nvSpPr>
            <p:spPr>
              <a:xfrm>
                <a:off x="6579321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B0EE859-40F2-80F1-B861-B659324D17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9321" y="4784395"/>
                <a:ext cx="273023" cy="246221"/>
              </a:xfrm>
              <a:prstGeom prst="rect">
                <a:avLst/>
              </a:prstGeom>
              <a:blipFill>
                <a:blip r:embed="rId12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175EEE-9346-11E9-5ED3-1964984F21A1}"/>
              </a:ext>
            </a:extLst>
          </p:cNvPr>
          <p:cNvCxnSpPr>
            <a:cxnSpLocks/>
          </p:cNvCxnSpPr>
          <p:nvPr/>
        </p:nvCxnSpPr>
        <p:spPr>
          <a:xfrm>
            <a:off x="6971895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EDD361-7FF2-DE12-AE64-D7DD1D86364F}"/>
                  </a:ext>
                </a:extLst>
              </p:cNvPr>
              <p:cNvSpPr txBox="1"/>
              <p:nvPr/>
            </p:nvSpPr>
            <p:spPr>
              <a:xfrm>
                <a:off x="6839049" y="4784395"/>
                <a:ext cx="27302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7EDD361-7FF2-DE12-AE64-D7DD1D8636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9049" y="4784395"/>
                <a:ext cx="273023" cy="246221"/>
              </a:xfrm>
              <a:prstGeom prst="rect">
                <a:avLst/>
              </a:prstGeom>
              <a:blipFill>
                <a:blip r:embed="rId13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73B4BEF-05E6-FFA9-8B5B-82A8E7F99D32}"/>
              </a:ext>
            </a:extLst>
          </p:cNvPr>
          <p:cNvCxnSpPr>
            <a:cxnSpLocks/>
          </p:cNvCxnSpPr>
          <p:nvPr/>
        </p:nvCxnSpPr>
        <p:spPr>
          <a:xfrm>
            <a:off x="7229830" y="2923758"/>
            <a:ext cx="0" cy="1787790"/>
          </a:xfrm>
          <a:prstGeom prst="line">
            <a:avLst/>
          </a:prstGeom>
          <a:ln w="76200" cap="rnd">
            <a:solidFill>
              <a:srgbClr val="FF2C0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454F06-F9C2-3BD8-A24E-2C0EA7DBB9C7}"/>
                  </a:ext>
                </a:extLst>
              </p:cNvPr>
              <p:cNvSpPr txBox="1"/>
              <p:nvPr/>
            </p:nvSpPr>
            <p:spPr>
              <a:xfrm>
                <a:off x="7090671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5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454F06-F9C2-3BD8-A24E-2C0EA7DBB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0671" y="4782984"/>
                <a:ext cx="273023" cy="249043"/>
              </a:xfrm>
              <a:prstGeom prst="rect">
                <a:avLst/>
              </a:prstGeom>
              <a:blipFill>
                <a:blip r:embed="rId14"/>
                <a:stretch>
                  <a:fillRect l="-6667" r="-6667" b="-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311E090-2922-247A-362B-A801EB1F6D7B}"/>
              </a:ext>
            </a:extLst>
          </p:cNvPr>
          <p:cNvCxnSpPr>
            <a:cxnSpLocks/>
          </p:cNvCxnSpPr>
          <p:nvPr/>
        </p:nvCxnSpPr>
        <p:spPr>
          <a:xfrm>
            <a:off x="7487765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4092C55-ED3C-7DBC-A3E5-084325DCD891}"/>
              </a:ext>
            </a:extLst>
          </p:cNvPr>
          <p:cNvCxnSpPr>
            <a:cxnSpLocks/>
          </p:cNvCxnSpPr>
          <p:nvPr/>
        </p:nvCxnSpPr>
        <p:spPr>
          <a:xfrm>
            <a:off x="7745700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C7104C-1B75-8D1E-2544-FBBE1D22443F}"/>
              </a:ext>
            </a:extLst>
          </p:cNvPr>
          <p:cNvCxnSpPr>
            <a:cxnSpLocks/>
          </p:cNvCxnSpPr>
          <p:nvPr/>
        </p:nvCxnSpPr>
        <p:spPr>
          <a:xfrm>
            <a:off x="8003637" y="2923758"/>
            <a:ext cx="0" cy="1787790"/>
          </a:xfrm>
          <a:prstGeom prst="line">
            <a:avLst/>
          </a:prstGeom>
          <a:ln w="76200" cap="rnd">
            <a:solidFill>
              <a:srgbClr val="9D9D9D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24F45-D7EB-A243-B7CD-93AEB92C6A2C}"/>
                  </a:ext>
                </a:extLst>
              </p:cNvPr>
              <p:cNvSpPr txBox="1"/>
              <p:nvPr/>
            </p:nvSpPr>
            <p:spPr>
              <a:xfrm>
                <a:off x="7350034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6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C0F24F45-D7EB-A243-B7CD-93AEB92C6A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034" y="4782984"/>
                <a:ext cx="273023" cy="249043"/>
              </a:xfrm>
              <a:prstGeom prst="rect">
                <a:avLst/>
              </a:prstGeom>
              <a:blipFill>
                <a:blip r:embed="rId15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C786F-FC5B-D0E0-2EB9-65641818BA02}"/>
                  </a:ext>
                </a:extLst>
              </p:cNvPr>
              <p:cNvSpPr txBox="1"/>
              <p:nvPr/>
            </p:nvSpPr>
            <p:spPr>
              <a:xfrm>
                <a:off x="7609460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7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65C786F-FC5B-D0E0-2EB9-65641818BA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9460" y="4782984"/>
                <a:ext cx="273023" cy="249043"/>
              </a:xfrm>
              <a:prstGeom prst="rect">
                <a:avLst/>
              </a:prstGeom>
              <a:blipFill>
                <a:blip r:embed="rId16"/>
                <a:stretch>
                  <a:fillRect l="-6667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F2362-B3E1-FDE9-57B6-FA4028EEDA56}"/>
                  </a:ext>
                </a:extLst>
              </p:cNvPr>
              <p:cNvSpPr txBox="1"/>
              <p:nvPr/>
            </p:nvSpPr>
            <p:spPr>
              <a:xfrm>
                <a:off x="7868886" y="4782984"/>
                <a:ext cx="273023" cy="2490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457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  <m:sup>
                          <m:r>
                            <a:rPr kumimoji="0" lang="en-GB" sz="16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8</m:t>
                          </m:r>
                        </m:sup>
                      </m:sSup>
                    </m:oMath>
                  </m:oMathPara>
                </a14:m>
                <a:endPara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22F2362-B3E1-FDE9-57B6-FA4028EEDA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8886" y="4782984"/>
                <a:ext cx="273023" cy="249043"/>
              </a:xfrm>
              <a:prstGeom prst="rect">
                <a:avLst/>
              </a:prstGeom>
              <a:blipFill>
                <a:blip r:embed="rId17"/>
                <a:stretch>
                  <a:fillRect l="-8889" r="-44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of a function&#10;&#10;Description automatically generated">
            <a:extLst>
              <a:ext uri="{FF2B5EF4-FFF2-40B4-BE49-F238E27FC236}">
                <a16:creationId xmlns:a16="http://schemas.microsoft.com/office/drawing/2014/main" id="{513EE6CD-4942-5BB1-5B38-121378A5C6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04727" y="1255780"/>
            <a:ext cx="4286284" cy="321471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1290F42-DACF-D59B-EE9D-14C075D955BA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/>
          <a:stretch/>
        </p:blipFill>
        <p:spPr>
          <a:xfrm>
            <a:off x="5108864" y="111473"/>
            <a:ext cx="3486960" cy="261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4233"/>
      </p:ext>
    </p:extLst>
  </p:cSld>
  <p:clrMapOvr>
    <a:masterClrMapping/>
  </p:clrMapOvr>
</p:sld>
</file>

<file path=ppt/theme/theme1.xml><?xml version="1.0" encoding="utf-8"?>
<a:theme xmlns:a="http://schemas.openxmlformats.org/drawingml/2006/main" name="Blue Accent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Imperial College London Presentation">
      <a:dk1>
        <a:srgbClr val="000000"/>
      </a:dk1>
      <a:lt1>
        <a:sysClr val="window" lastClr="FFFFFF"/>
      </a:lt1>
      <a:dk2>
        <a:srgbClr val="003E74"/>
      </a:dk2>
      <a:lt2>
        <a:srgbClr val="9D9D9D"/>
      </a:lt2>
      <a:accent1>
        <a:srgbClr val="0085CA"/>
      </a:accent1>
      <a:accent2>
        <a:srgbClr val="006EAF"/>
      </a:accent2>
      <a:accent3>
        <a:srgbClr val="0CA1CD"/>
      </a:accent3>
      <a:accent4>
        <a:srgbClr val="008EAA"/>
      </a:accent4>
      <a:accent5>
        <a:srgbClr val="379F9F"/>
      </a:accent5>
      <a:accent6>
        <a:srgbClr val="0085CA"/>
      </a:accent6>
      <a:hlink>
        <a:srgbClr val="0085CA"/>
      </a:hlink>
      <a:folHlink>
        <a:srgbClr val="0085CA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a4e4a713-6e1c-49d4-b494-2e39e5660da9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D8B5B573289954487F472CCC207ABC4" ma:contentTypeVersion="16" ma:contentTypeDescription="Create a new document." ma:contentTypeScope="" ma:versionID="5554d3ebe08fbefea11bedda9258da95">
  <xsd:schema xmlns:xsd="http://www.w3.org/2001/XMLSchema" xmlns:xs="http://www.w3.org/2001/XMLSchema" xmlns:p="http://schemas.microsoft.com/office/2006/metadata/properties" xmlns:ns3="a4e4a713-6e1c-49d4-b494-2e39e5660da9" xmlns:ns4="67a6b13d-1311-4cbe-a34a-5b375d84b0b7" targetNamespace="http://schemas.microsoft.com/office/2006/metadata/properties" ma:root="true" ma:fieldsID="b2774df09163788ed9bee8f1d8ede9e2" ns3:_="" ns4:_="">
    <xsd:import namespace="a4e4a713-6e1c-49d4-b494-2e39e5660da9"/>
    <xsd:import namespace="67a6b13d-1311-4cbe-a34a-5b375d84b0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ServiceAutoTags" minOccurs="0"/>
                <xsd:element ref="ns3:MediaLengthInSecond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e4a713-6e1c-49d4-b494-2e39e5660da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LengthInSeconds" ma:index="14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1" nillable="true" ma:displayName="Location" ma:internalName="MediaServiceLocation" ma:readOnly="true">
      <xsd:simpleType>
        <xsd:restriction base="dms:Text"/>
      </xsd:simpleType>
    </xsd:element>
    <xsd:element name="_activity" ma:index="22" nillable="true" ma:displayName="_activity" ma:hidden="true" ma:internalName="_activity">
      <xsd:simpleType>
        <xsd:restriction base="dms:Note"/>
      </xsd:simpleType>
    </xsd:element>
    <xsd:element name="MediaServiceObjectDetectorVersions" ma:index="23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a6b13d-1311-4cbe-a34a-5b375d84b0b7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66BCB72-BF96-4977-AA91-918CEC51A3A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63D1267-BBD1-48D5-BE55-5ADBC7650A5A}">
  <ds:schemaRefs>
    <ds:schemaRef ds:uri="http://purl.org/dc/dcmitype/"/>
    <ds:schemaRef ds:uri="http://purl.org/dc/elements/1.1/"/>
    <ds:schemaRef ds:uri="a4e4a713-6e1c-49d4-b494-2e39e5660da9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7a6b13d-1311-4cbe-a34a-5b375d84b0b7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D7882D1-5CD4-4D0E-9215-A80AFC515304}">
  <ds:schemaRefs>
    <ds:schemaRef ds:uri="67a6b13d-1311-4cbe-a34a-5b375d84b0b7"/>
    <ds:schemaRef ds:uri="a4e4a713-6e1c-49d4-b494-2e39e5660da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9470</TotalTime>
  <Words>823</Words>
  <Application>Microsoft Macintosh PowerPoint</Application>
  <PresentationFormat>On-screen Show (16:9)</PresentationFormat>
  <Paragraphs>285</Paragraphs>
  <Slides>20</Slides>
  <Notes>17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Cambria Math</vt:lpstr>
      <vt:lpstr>Helvetica Neue</vt:lpstr>
      <vt:lpstr>Wingdings</vt:lpstr>
      <vt:lpstr>Blue Accent Theme</vt:lpstr>
      <vt:lpstr>Bayesian Sparse Identification of Nonlinear Dynamics (Bayesian-SINDy)</vt:lpstr>
      <vt:lpstr>PowerPoint Presentation</vt:lpstr>
      <vt:lpstr>B-SINDy = Bayesian Sparse Regression</vt:lpstr>
      <vt:lpstr>Model selection for Predator-Prey dynamics</vt:lpstr>
      <vt:lpstr>PowerPoint Presentation</vt:lpstr>
      <vt:lpstr>SINDy  = Sparse Regression</vt:lpstr>
      <vt:lpstr>SINDy  = Sparse Regression</vt:lpstr>
      <vt:lpstr>SINDy  = Sparse Regression</vt:lpstr>
      <vt:lpstr>SINDy  = Sparse Regression</vt:lpstr>
      <vt:lpstr>SINDy  = Sparse Regression</vt:lpstr>
      <vt:lpstr>Uncertainty in the data?</vt:lpstr>
      <vt:lpstr>Uncertainty in the data?</vt:lpstr>
      <vt:lpstr>Uncertainty in the data?</vt:lpstr>
      <vt:lpstr>Bayes’ Theorem</vt:lpstr>
      <vt:lpstr>Bayes’ Theorem &amp; Regression</vt:lpstr>
      <vt:lpstr>Model selection by Evidence</vt:lpstr>
      <vt:lpstr>Composition of Evidence during Bayesian Model Selection</vt:lpstr>
      <vt:lpstr>Composition of Evidence during Bayesian Model Selection</vt:lpstr>
      <vt:lpstr>Successful Applications of Bayesian-SINDy to Real-life Data</vt:lpstr>
      <vt:lpstr>Conclusion</vt:lpstr>
    </vt:vector>
  </TitlesOfParts>
  <Company>Imperial College London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Continuum modelling of dilue ABP suspensions</dc:title>
  <dc:creator>Lloyd Fung</dc:creator>
  <cp:lastModifiedBy>Lloyd Fung</cp:lastModifiedBy>
  <cp:revision>5</cp:revision>
  <dcterms:created xsi:type="dcterms:W3CDTF">2017-02-16T14:49:58Z</dcterms:created>
  <dcterms:modified xsi:type="dcterms:W3CDTF">2024-08-15T16:10:37Z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0x0101008D8B5B573289954487F472CCC207ABC4</vt:lpwstr>
  </property>
</Properties>
</file>